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3" r:id="rId3"/>
    <p:sldId id="349" r:id="rId4"/>
    <p:sldId id="340" r:id="rId5"/>
    <p:sldId id="258" r:id="rId6"/>
    <p:sldId id="353" r:id="rId7"/>
    <p:sldId id="344" r:id="rId8"/>
    <p:sldId id="345" r:id="rId9"/>
    <p:sldId id="346" r:id="rId10"/>
    <p:sldId id="343" r:id="rId11"/>
    <p:sldId id="347" r:id="rId12"/>
  </p:sldIdLst>
  <p:sldSz cx="12192000" cy="6858000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DE7"/>
    <a:srgbClr val="FCEBE6"/>
    <a:srgbClr val="EDA843"/>
    <a:srgbClr val="FF7C80"/>
    <a:srgbClr val="FF0000"/>
    <a:srgbClr val="000000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8" autoAdjust="0"/>
    <p:restoredTop sz="70465" autoAdjust="0"/>
  </p:normalViewPr>
  <p:slideViewPr>
    <p:cSldViewPr snapToGrid="0">
      <p:cViewPr>
        <p:scale>
          <a:sx n="70" d="100"/>
          <a:sy n="70" d="100"/>
        </p:scale>
        <p:origin x="-1908" y="-1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36FA09-82D1-41B0-B331-932C2F5D04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F0AA16-67F4-4ECA-9CCB-5EFD416B1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0D9D70-64F9-41CD-95FB-84A72054CAC0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18CA7-E56B-440A-B7AA-7ACE72CA7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78B3EE-3C65-4A4E-A902-1E35ABFBA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41312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2B1236-0E04-4D31-A5F7-6E51CA8F48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E7C704-9192-4F16-B627-F6937B7D3F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B98835-19EE-463A-B916-DC44EED038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3712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A1FDF1-6ADB-4D85-AF09-FE83E6D8D4F0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63A4312-46FA-4D00-A8BF-00A5D86CB5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1C388C3-67DE-4172-A579-55D969EDE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6C36B-62DE-4B59-B4EB-CFC462EA0E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A935F-B04D-43EB-99D4-50B189877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2" cy="341312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BC5465-6D03-4CF3-A2EE-99A05AE85A3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32970BE8-D2FD-466F-94C3-845001896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4F8A85E4-4150-44BE-9A77-168E5DF4EC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Товарищ генерал-лейтенант, уважаемые коллеги!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Вашему вниманию представляется доклад на тему «ИТОГИ РАБОТЫ ИНСТИТУТА ЗАОЧНОГО И ДИСТАНЦИОННОГО ОБУЧЕНИЯ за 2018/2019 учебный год». </a:t>
            </a: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7A4A1F1E-4C2A-479E-AD68-8A5022EC2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F3411B-9FBC-4234-BC7A-948EC3DA6614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D1E29A19-5BDB-46ED-A8AC-54F42DE2C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8CDA3549-5500-4580-BB47-B3EEB5135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B314E2BF-AA75-436E-9F85-7D739F909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13B8FA-2466-455F-B12E-B7701A018F30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7A487D4B-DC4D-49A2-9A17-31D5D3A89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DB6B510B-6020-467D-9922-D9AF2FE773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09A25013-5894-4882-9281-9D644EECB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14A84E-A421-4331-B80E-1889868E9187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7F5DFD46-FB21-4DBA-93A9-1CCB44347E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A0281585-5EC9-4D19-B9CE-18AC3A807E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849BFE86-12A2-4FB7-8A2B-07DAA48A7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82A18D-6B2C-41DA-A153-D2EDE559908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190BAB5B-20EF-4910-B167-093679756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CA8DC442-C11B-4BA8-99EB-DC9800765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DBA03AF8-2A63-4912-AFCA-8521153F7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63B18-5896-42FD-80F5-63A8AC280CFB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D680550F-B278-4763-8423-624B8C47BD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E7D136AA-DD3B-4C0E-8AC1-7AC06D14C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A4B21FB9-8022-4199-9EE7-C07DA57CE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745683-BB7C-402A-B404-1C5CCE691259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0323A4CE-E92C-46B4-9469-9B95B0B367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29FF7F35-0F9E-45B4-B048-DBF14CFB7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35EADDC2-7D15-467E-B932-8763DD710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02DA81-5551-4764-9F3E-11FE814D4C75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96BDD5CC-B2C0-46AE-9AAB-08D0260F3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43F5B248-0460-4AEE-A605-E6C0E9D2D7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66FC4605-C164-4F76-8B11-FD487C232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04BDDA-6B57-446B-8A18-56684E091CBB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1E475A18-3D18-4967-9A05-19F4C9B2FB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5FBE79A2-481D-4608-86BA-46F69307FE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заочного и дистанционного обучения является структурным подразделением Санкт-Петербургского университета ГПС МЧС России, действует на основании Устава университета и Положения об институте, имеет два представительства – в г. Тюмень и в г. Пенза.</a:t>
            </a:r>
          </a:p>
          <a:p>
            <a:pPr>
              <a:defRPr/>
            </a:pPr>
            <a:r>
              <a:rPr lang="ru-RU" altLang="ru-RU" sz="1100" dirty="0"/>
              <a:t>Штатным расписанием по институту заочного и дистанционного обучения установлена численность постоянного состава – 19 человек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некомплект – 47% </a:t>
            </a:r>
            <a:r>
              <a:rPr lang="ru-RU" sz="1100" dirty="0"/>
              <a:t>(текущий – 26%, временный –  21%).Данная проблема стоит особенно остро на фоне роста числа абитуриентов и дальнейших планов по наращиванию деятельности.</a:t>
            </a:r>
            <a:r>
              <a:rPr lang="ru-RU" altLang="ru-RU" sz="1100" dirty="0"/>
              <a:t>; Численность переменного состава составляет 1696 человек.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100" dirty="0"/>
              <a:t>Институт осуществляет обучение по заочной форме и заочной с применением ДОТ. Набор осуществляется на бюджетной и договорной основах.</a:t>
            </a: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449E2A23-EC1E-4EEE-BEC2-EA8109471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F2D2A5-E7DE-42B2-B51A-5D6E5288F4B6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B45253E3-3DB4-433B-BA48-08BE185255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42EED090-5794-49DA-B026-9C1C29F8B4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/>
              <a:t>В отчетном году институт продолжил тенденцию 2017/2018 учебного года и сделал </a:t>
            </a:r>
            <a:r>
              <a:rPr lang="ru-RU" altLang="ru-RU">
                <a:solidFill>
                  <a:srgbClr val="FF0000"/>
                </a:solidFill>
              </a:rPr>
              <a:t>существенный рывок в развитии</a:t>
            </a:r>
            <a:r>
              <a:rPr lang="ru-RU" altLang="ru-RU"/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/>
              <a:t>Результаты работы института нашли свое отражение как в количественных (рост числа абитуриентов. Бюджет: 2018г - 150 чел. 2019 – 225 чел. Внебюджет: 2018 год – 149 чел. 2019 г. – 300 чел.) так и в качественных (рост среднего балла: Средний бал выпускников 2018 года составил – 3,6; выпускников 2019 года – 3,87) аспектах.</a:t>
            </a: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28BD37D3-E131-4040-A53B-6E499FA66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8F8300-41AF-412D-941B-345BAB68DEDC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7943F39C-2807-4ED3-B8FD-86BDD66C9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4D044485-E485-4B5B-ABE2-2E53F8E18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/>
              <a:t>В отчетном году институт продолжил тенденцию 2017/2018 учебного года и сделал </a:t>
            </a:r>
            <a:r>
              <a:rPr lang="ru-RU" altLang="ru-RU">
                <a:solidFill>
                  <a:srgbClr val="FF0000"/>
                </a:solidFill>
              </a:rPr>
              <a:t>существенный рывок в развитии</a:t>
            </a:r>
            <a:r>
              <a:rPr lang="ru-RU" altLang="ru-RU"/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/>
              <a:t>Результаты работы института нашли свое отражение как в количественных (рост числа абитуриентов. Бюджет: 2018г - 150 чел. 2019 – 225 чел. Внебюджет: 2018 год – 149 чел. 2019 г. – 300 чел.) так и в качественных (рост среднего балла: Средний бал выпускников 2018 года составил – 3,6; выпускников 2019 года – 3,87) аспектах.</a:t>
            </a: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DF6C5134-D967-44E7-8EE0-C39E58352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6B91E7-1EE5-4578-8D36-E0E057332826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1EAE8-ABA0-442F-96AA-EE58FFA9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B0D-E048-4E0F-B0FA-651C658B19C5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0F27D-6ECD-4D4C-B605-E6B5E19F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78D5C-20FF-48F2-898F-3E701428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BA38-9C35-4E15-8275-3ACA11D3F4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398384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CF912-4C16-43A9-ADE2-A9EAF01B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1B43-B9E8-4BC4-9907-27E1999BDE2E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4D795-B149-429E-A35A-FCE302BD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AF016-4EC9-46FA-BBA4-404BE114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07474-CAD1-4E61-B03B-42238A5B5F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711504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C29A8-B987-45F4-9B72-5ECFCF66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B802-F931-411F-8E6F-E90F6050F2F0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DF2D2-763C-47E1-8E9F-6F204E53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078B4-B122-4C96-9DCF-4C4EDCD9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CA7B0-7FE3-4EB7-9129-B08C5E4572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1911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A56A5-4699-45B8-A4AA-D261019A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D1B9-6F79-4F6B-9BCE-1D1F486D3B81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366DF-26DD-4928-987E-84CB2675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9D711-AF68-4EB1-9D74-A9E4988C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2490-9B24-49AB-A7E7-B43C0D41DB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41879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E4760-8EB6-4F0C-8EAE-BD213D10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1C86-32F5-435F-BA8A-F765A18DBFD6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6FC14-04A9-40AA-A9CA-460E947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248C4-2AEA-45C5-815C-C4D4D192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A8441-FD19-44CE-ADF3-5173EB323D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17252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92FE1B0-8A79-4828-8E8E-122A766D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FA30-6357-4397-B83A-9A246E2B7C56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7E7618-09A3-4668-90D7-2FD5EA51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0E7A997-6B93-4C57-AB3C-4AEDDE40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BB2D0-E3D0-4DF2-AB14-1839E66F63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30453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88D1199-795E-4156-A746-E97B3F56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D51C-75D6-400B-8E57-0736A194AC03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07B5205-FE06-4589-8649-D72062DD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91093AE-B0A1-438A-B8D4-361E8B1B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D8B7E-BB3C-421F-A717-C9BA9D113A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465280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8BF0F82-7BDB-472B-B6AE-616B8DB2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6089-98BA-4AD6-A3A9-B39B4857ACA2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FE6E569-2F76-42D3-9C7F-B0504884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934A8DA-AB37-4F28-8E4E-7600C968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2E308-C66B-4266-94BC-E7033610DC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12863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30E580A-D2BB-4F2B-8124-5A9E7C56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AC29-6BB2-4573-94BC-F3FAEA53B4E6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748F1C1-E3CA-4D8B-9590-39E0EB88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F0D7F14-A1CB-4D7F-8E66-D78B78D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BF62-2236-46BE-8F15-01C58CE684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5726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67F4DB-232B-45F7-810A-830E7B07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C15E-F372-44F8-BA51-AD69D846996E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D8AD221-500A-4BD4-B4DD-C4E1A4DA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CC62FB1-7F2A-4226-B096-E4E09E32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C51A6-1A2D-434F-8140-AD36D377E9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72554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D9E5A47-1325-4982-B85A-A4228A86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610C-5231-48BD-A6D5-1C01C804C071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FFBDAFB-9AEF-4DDD-933C-A644AE1F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8AD93F-5B4E-4C76-B1C9-973C3D67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501FC-747F-4651-9579-2893A5418D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122253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5441225-F753-473B-A626-A5F2B48185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7164A0D-9023-4EFA-90A0-5BFE1BC36F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FC91B-1C63-4C71-84B2-2C395EC3E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D31E90-5F04-499D-9B1A-897D5CD87996}" type="datetime1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7F011-19B5-4A98-BF95-8F7C83BC2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3BEB1-C28F-4715-915B-48FC6EC3D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A34207-658F-451C-AD7F-8419C0F5073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5">
            <a:extLst>
              <a:ext uri="{FF2B5EF4-FFF2-40B4-BE49-F238E27FC236}">
                <a16:creationId xmlns:a16="http://schemas.microsoft.com/office/drawing/2014/main" id="{96ABDB4B-2AF1-4002-9DBE-73435E93C7BE}"/>
              </a:ext>
            </a:extLst>
          </p:cNvPr>
          <p:cNvSpPr txBox="1">
            <a:spLocks/>
          </p:cNvSpPr>
          <p:nvPr/>
        </p:nvSpPr>
        <p:spPr bwMode="auto">
          <a:xfrm>
            <a:off x="6500813" y="6430963"/>
            <a:ext cx="6311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051" name="Объект 5">
            <a:extLst>
              <a:ext uri="{FF2B5EF4-FFF2-40B4-BE49-F238E27FC236}">
                <a16:creationId xmlns:a16="http://schemas.microsoft.com/office/drawing/2014/main" id="{B1AA7337-8BE1-46DD-848E-77765C869A2C}"/>
              </a:ext>
            </a:extLst>
          </p:cNvPr>
          <p:cNvSpPr txBox="1">
            <a:spLocks/>
          </p:cNvSpPr>
          <p:nvPr/>
        </p:nvSpPr>
        <p:spPr bwMode="auto">
          <a:xfrm>
            <a:off x="5513388" y="7437438"/>
            <a:ext cx="48339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ru-RU" sz="2800">
              <a:solidFill>
                <a:schemeClr val="bg1"/>
              </a:solidFill>
            </a:endParaRPr>
          </a:p>
        </p:txBody>
      </p:sp>
      <p:grpSp>
        <p:nvGrpSpPr>
          <p:cNvPr id="2052" name="Группа 22">
            <a:extLst>
              <a:ext uri="{FF2B5EF4-FFF2-40B4-BE49-F238E27FC236}">
                <a16:creationId xmlns:a16="http://schemas.microsoft.com/office/drawing/2014/main" id="{1B9AB7AA-5AAA-4AA3-B43C-991751DA5597}"/>
              </a:ext>
            </a:extLst>
          </p:cNvPr>
          <p:cNvGrpSpPr>
            <a:grpSpLocks/>
          </p:cNvGrpSpPr>
          <p:nvPr/>
        </p:nvGrpSpPr>
        <p:grpSpPr bwMode="auto">
          <a:xfrm>
            <a:off x="328613" y="5843588"/>
            <a:ext cx="6924675" cy="809625"/>
            <a:chOff x="111686" y="5448299"/>
            <a:chExt cx="6924676" cy="809626"/>
          </a:xfrm>
        </p:grpSpPr>
        <p:sp>
          <p:nvSpPr>
            <p:cNvPr id="2062" name="Объект 5">
              <a:extLst>
                <a:ext uri="{FF2B5EF4-FFF2-40B4-BE49-F238E27FC236}">
                  <a16:creationId xmlns:a16="http://schemas.microsoft.com/office/drawing/2014/main" id="{83D21BCC-0B1B-44AA-81D1-5B0CB0B9FA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73861" y="5717778"/>
              <a:ext cx="2152650" cy="318293"/>
            </a:xfrm>
            <a:prstGeom prst="rect">
              <a:avLst/>
            </a:prstGeom>
            <a:solidFill>
              <a:srgbClr val="000000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altLang="ru-RU" sz="1600">
                <a:solidFill>
                  <a:schemeClr val="bg1"/>
                </a:solidFill>
              </a:endParaRPr>
            </a:p>
          </p:txBody>
        </p:sp>
        <p:grpSp>
          <p:nvGrpSpPr>
            <p:cNvPr id="2063" name="Группа 3">
              <a:extLst>
                <a:ext uri="{FF2B5EF4-FFF2-40B4-BE49-F238E27FC236}">
                  <a16:creationId xmlns:a16="http://schemas.microsoft.com/office/drawing/2014/main" id="{C95AF646-F4E5-473B-8E2C-67D716F62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86" y="5448299"/>
              <a:ext cx="6924676" cy="809626"/>
              <a:chOff x="111686" y="5448299"/>
              <a:chExt cx="6924676" cy="809626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9997BBA1-86B0-4E80-8571-F1AEC3563AAA}"/>
                  </a:ext>
                </a:extLst>
              </p:cNvPr>
              <p:cNvCxnSpPr/>
              <p:nvPr/>
            </p:nvCxnSpPr>
            <p:spPr>
              <a:xfrm>
                <a:off x="2045262" y="5383719"/>
                <a:ext cx="49911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bg1">
                        <a:alpha val="11000"/>
                      </a:schemeClr>
                    </a:gs>
                    <a:gs pos="23000">
                      <a:schemeClr val="bg1">
                        <a:lumMod val="63000"/>
                      </a:schemeClr>
                    </a:gs>
                    <a:gs pos="51000">
                      <a:schemeClr val="bg1">
                        <a:alpha val="44000"/>
                        <a:lumMod val="40000"/>
                      </a:schemeClr>
                    </a:gs>
                    <a:gs pos="100000">
                      <a:schemeClr val="bg1">
                        <a:lumMod val="95000"/>
                        <a:alpha val="7000"/>
                      </a:schemeClr>
                    </a:gs>
                  </a:gsLst>
                  <a:lin ang="0" scaled="0"/>
                </a:gra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05FA1DE2-9ADB-465B-9392-49CCB4EA1869}"/>
                  </a:ext>
                </a:extLst>
              </p:cNvPr>
              <p:cNvCxnSpPr/>
              <p:nvPr/>
            </p:nvCxnSpPr>
            <p:spPr>
              <a:xfrm>
                <a:off x="111686" y="5700711"/>
                <a:ext cx="4762501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5000">
                      <a:schemeClr val="bg1">
                        <a:lumMod val="63000"/>
                        <a:alpha val="42000"/>
                      </a:schemeClr>
                    </a:gs>
                    <a:gs pos="23000">
                      <a:schemeClr val="bg1">
                        <a:alpha val="23000"/>
                        <a:lumMod val="27000"/>
                      </a:schemeClr>
                    </a:gs>
                    <a:gs pos="0">
                      <a:schemeClr val="bg1">
                        <a:alpha val="6000"/>
                        <a:lumMod val="33000"/>
                        <a:lumOff val="67000"/>
                      </a:schemeClr>
                    </a:gs>
                  </a:gsLst>
                  <a:lin ang="0" scaled="0"/>
                </a:gra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431414E1-F19E-4D93-9758-B11DB1BB7B9D}"/>
                  </a:ext>
                </a:extLst>
              </p:cNvPr>
              <p:cNvCxnSpPr/>
              <p:nvPr/>
            </p:nvCxnSpPr>
            <p:spPr>
              <a:xfrm>
                <a:off x="-1411743" y="5717778"/>
                <a:ext cx="0" cy="318293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bg1">
                        <a:alpha val="77000"/>
                      </a:schemeClr>
                    </a:gs>
                    <a:gs pos="65000">
                      <a:schemeClr val="bg1">
                        <a:lumMod val="63000"/>
                        <a:alpha val="8000"/>
                      </a:schemeClr>
                    </a:gs>
                    <a:gs pos="45000">
                      <a:schemeClr val="bg1">
                        <a:lumMod val="27000"/>
                        <a:alpha val="0"/>
                      </a:schemeClr>
                    </a:gs>
                    <a:gs pos="0">
                      <a:schemeClr val="bg1">
                        <a:lumMod val="33000"/>
                        <a:lumOff val="67000"/>
                        <a:alpha val="85000"/>
                      </a:schemeClr>
                    </a:gs>
                  </a:gsLst>
                  <a:lin ang="5400000" scaled="0"/>
                </a:gradFill>
                <a:prstDash val="lgDashDotDot"/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2662382E-F3E3-4F4D-AB6E-A4601D845870}"/>
                  </a:ext>
                </a:extLst>
              </p:cNvPr>
              <p:cNvCxnSpPr/>
              <p:nvPr/>
            </p:nvCxnSpPr>
            <p:spPr>
              <a:xfrm>
                <a:off x="4092946" y="5448299"/>
                <a:ext cx="0" cy="809626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bg1">
                        <a:alpha val="0"/>
                        <a:lumMod val="23000"/>
                      </a:schemeClr>
                    </a:gs>
                    <a:gs pos="65000">
                      <a:schemeClr val="bg1">
                        <a:alpha val="62000"/>
                        <a:lumMod val="38000"/>
                      </a:schemeClr>
                    </a:gs>
                    <a:gs pos="45000">
                      <a:schemeClr val="bg1">
                        <a:alpha val="50000"/>
                        <a:lumMod val="34000"/>
                      </a:schemeClr>
                    </a:gs>
                    <a:gs pos="0">
                      <a:schemeClr val="bg1">
                        <a:alpha val="59000"/>
                        <a:lumMod val="33000"/>
                      </a:schemeClr>
                    </a:gs>
                  </a:gsLst>
                  <a:lin ang="5400000" scaled="0"/>
                </a:gradFill>
                <a:prstDash val="lgDashDotDot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3" name="Группа 21">
            <a:extLst>
              <a:ext uri="{FF2B5EF4-FFF2-40B4-BE49-F238E27FC236}">
                <a16:creationId xmlns:a16="http://schemas.microsoft.com/office/drawing/2014/main" id="{C4D21A13-3EE2-4EB9-8FF7-7D7CD158F0ED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565150"/>
            <a:ext cx="5218113" cy="323850"/>
            <a:chOff x="295275" y="674783"/>
            <a:chExt cx="5218577" cy="86278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A9C9C9D-E71D-4117-A6DC-A156C94B5154}"/>
                </a:ext>
              </a:extLst>
            </p:cNvPr>
            <p:cNvCxnSpPr/>
            <p:nvPr/>
          </p:nvCxnSpPr>
          <p:spPr>
            <a:xfrm>
              <a:off x="295275" y="-213714"/>
              <a:ext cx="4991100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56000">
                    <a:schemeClr val="bg1">
                      <a:alpha val="63000"/>
                    </a:schemeClr>
                  </a:gs>
                  <a:gs pos="36000">
                    <a:schemeClr val="bg1">
                      <a:lumMod val="40000"/>
                      <a:alpha val="32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0"/>
              </a:gra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0601249-B222-4C94-ACCB-9247C740098A}"/>
                </a:ext>
              </a:extLst>
            </p:cNvPr>
            <p:cNvCxnSpPr/>
            <p:nvPr/>
          </p:nvCxnSpPr>
          <p:spPr>
            <a:xfrm>
              <a:off x="522752" y="647038"/>
              <a:ext cx="4991100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56000">
                    <a:schemeClr val="bg1">
                      <a:alpha val="63000"/>
                    </a:schemeClr>
                  </a:gs>
                  <a:gs pos="36000">
                    <a:schemeClr val="bg1">
                      <a:lumMod val="40000"/>
                      <a:alpha val="32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0"/>
              </a:gra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4" name="Заголовок 2">
            <a:extLst>
              <a:ext uri="{FF2B5EF4-FFF2-40B4-BE49-F238E27FC236}">
                <a16:creationId xmlns:a16="http://schemas.microsoft.com/office/drawing/2014/main" id="{27F1C0FC-E2AC-4633-B3F7-65D41CD1C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900"/>
            <a:ext cx="9144000" cy="4116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b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b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4">
            <a:extLst>
              <a:ext uri="{FF2B5EF4-FFF2-40B4-BE49-F238E27FC236}">
                <a16:creationId xmlns:a16="http://schemas.microsoft.com/office/drawing/2014/main" id="{0591CF28-4638-4E81-97CC-D50FD6CB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13477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6" name="Прямоугольник 5">
            <a:extLst>
              <a:ext uri="{FF2B5EF4-FFF2-40B4-BE49-F238E27FC236}">
                <a16:creationId xmlns:a16="http://schemas.microsoft.com/office/drawing/2014/main" id="{04CB107D-9C05-42E8-8E08-139FE4F4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1892300"/>
            <a:ext cx="9191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для поступающих в качестве курсантов в Санкт-Петербургский университет ГПС МЧС России в 2022 году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0507D-EA67-491E-A03E-C935346995CF}"/>
              </a:ext>
            </a:extLst>
          </p:cNvPr>
          <p:cNvSpPr txBox="1"/>
          <p:nvPr/>
        </p:nvSpPr>
        <p:spPr>
          <a:xfrm>
            <a:off x="2160588" y="201613"/>
            <a:ext cx="72215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Министерство Российской Федерации 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по делам гражданской обороны, чрезвычайным ситуациям и ликвидации последствий стихийных бедствий </a:t>
            </a:r>
            <a:endParaRPr lang="en-US" sz="12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1" name="Picture 3" descr="C:\Users\User\Desktop\Безымянный.png">
            <a:extLst>
              <a:ext uri="{FF2B5EF4-FFF2-40B4-BE49-F238E27FC236}">
                <a16:creationId xmlns:a16="http://schemas.microsoft.com/office/drawing/2014/main" id="{8796A1F0-3F9D-4647-BBE5-614BD3B4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2" y="-18314"/>
            <a:ext cx="10301336" cy="685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Box 1">
            <a:extLst>
              <a:ext uri="{FF2B5EF4-FFF2-40B4-BE49-F238E27FC236}">
                <a16:creationId xmlns:a16="http://schemas.microsoft.com/office/drawing/2014/main" id="{FB079D43-738D-4036-85A5-6AE154469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2717800"/>
            <a:ext cx="94408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для поступающих по бюджетной очной форме обучения в Санкт-Петербургский университет ГПС МЧС России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195592A9-ECD2-4305-92DE-B836EB4A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8" y="0"/>
            <a:ext cx="10518775" cy="979488"/>
          </a:xfrm>
        </p:spPr>
        <p:txBody>
          <a:bodyPr/>
          <a:lstStyle/>
          <a:p>
            <a:pPr eaLnBrk="1" hangingPunct="1"/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составления конкурсных списков</a:t>
            </a: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11BFFD48-3877-4354-AA77-838DB3DB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38" y="522288"/>
            <a:ext cx="11968162" cy="56753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Конкурные списки формируются по каждому направлению подготовки (специальности) в соответствии с Планом комплектования, вместо ФИО указывается номер страхового свидетельства обязательного пенсионного страхования (СНИЛС), или уникальный код, присвоенный поступающему (при отсутствии указанного свидетельства).</a:t>
            </a:r>
            <a:endParaRPr lang="ru-RU" altLang="ru-RU" sz="2000" i="1"/>
          </a:p>
        </p:txBody>
      </p:sp>
      <p:sp>
        <p:nvSpPr>
          <p:cNvPr id="11268" name="Нижний колонтитул 4">
            <a:extLst>
              <a:ext uri="{FF2B5EF4-FFF2-40B4-BE49-F238E27FC236}">
                <a16:creationId xmlns:a16="http://schemas.microsoft.com/office/drawing/2014/main" id="{B57A09D2-FC09-4C6E-8028-D2DBE8D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51113" y="6373813"/>
            <a:ext cx="6729412" cy="58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B82D2EEB-B0F8-4794-B684-DF4FF99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13</a:t>
            </a:r>
          </a:p>
        </p:txBody>
      </p:sp>
      <p:pic>
        <p:nvPicPr>
          <p:cNvPr id="11270" name="Рисунок 7">
            <a:extLst>
              <a:ext uri="{FF2B5EF4-FFF2-40B4-BE49-F238E27FC236}">
                <a16:creationId xmlns:a16="http://schemas.microsoft.com/office/drawing/2014/main" id="{1A1DB53B-8DF7-4E8E-B2A8-B38243DB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38" y="-125413"/>
            <a:ext cx="123825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BD954D-C8EB-4386-B6E9-CFC2AACF8AA7}"/>
              </a:ext>
            </a:extLst>
          </p:cNvPr>
          <p:cNvSpPr/>
          <p:nvPr/>
        </p:nvSpPr>
        <p:spPr>
          <a:xfrm>
            <a:off x="9061450" y="5307013"/>
            <a:ext cx="2859088" cy="1163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Рекомендован к зачислению на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курс</a:t>
            </a:r>
          </a:p>
        </p:txBody>
      </p:sp>
      <p:sp>
        <p:nvSpPr>
          <p:cNvPr id="6" name="Плюс 5">
            <a:extLst>
              <a:ext uri="{FF2B5EF4-FFF2-40B4-BE49-F238E27FC236}">
                <a16:creationId xmlns:a16="http://schemas.microsoft.com/office/drawing/2014/main" id="{C318BA3C-29D3-4A99-9635-9977FF645116}"/>
              </a:ext>
            </a:extLst>
          </p:cNvPr>
          <p:cNvSpPr/>
          <p:nvPr/>
        </p:nvSpPr>
        <p:spPr>
          <a:xfrm>
            <a:off x="5349875" y="3265488"/>
            <a:ext cx="600075" cy="525462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76EDE4-C7FC-49AA-9058-C3F8B012D7A4}"/>
              </a:ext>
            </a:extLst>
          </p:cNvPr>
          <p:cNvSpPr/>
          <p:nvPr/>
        </p:nvSpPr>
        <p:spPr>
          <a:xfrm>
            <a:off x="122238" y="2351088"/>
            <a:ext cx="2484437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Годность по медицинскому освидетельствованию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391FA1-A2CE-466C-88E1-63FD9C8515EF}"/>
              </a:ext>
            </a:extLst>
          </p:cNvPr>
          <p:cNvSpPr/>
          <p:nvPr/>
        </p:nvSpPr>
        <p:spPr>
          <a:xfrm>
            <a:off x="122238" y="3840163"/>
            <a:ext cx="2484437" cy="120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Годность по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профессионально-психологическому обследованию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677344-ACB8-4184-B851-88BB29371F28}"/>
              </a:ext>
            </a:extLst>
          </p:cNvPr>
          <p:cNvSpPr/>
          <p:nvPr/>
        </p:nvSpPr>
        <p:spPr>
          <a:xfrm>
            <a:off x="6019800" y="3900488"/>
            <a:ext cx="2185988" cy="1406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дополнительных вступительных испытаний по двум предметам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511500-1F41-4B9D-BA58-FD65736E9197}"/>
              </a:ext>
            </a:extLst>
          </p:cNvPr>
          <p:cNvSpPr/>
          <p:nvPr/>
        </p:nvSpPr>
        <p:spPr>
          <a:xfrm>
            <a:off x="3116263" y="4976813"/>
            <a:ext cx="21971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Индивидуальные достижения                  (при наличии)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92E24B-E328-4507-BC8E-B86B07BA3D4C}"/>
              </a:ext>
            </a:extLst>
          </p:cNvPr>
          <p:cNvSpPr/>
          <p:nvPr/>
        </p:nvSpPr>
        <p:spPr>
          <a:xfrm>
            <a:off x="5986463" y="2247900"/>
            <a:ext cx="2185987" cy="1344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ЕГЭ/вступительных (СПО) по трем предметам</a:t>
            </a:r>
          </a:p>
        </p:txBody>
      </p:sp>
      <p:sp>
        <p:nvSpPr>
          <p:cNvPr id="7" name="Плюс 6">
            <a:extLst>
              <a:ext uri="{FF2B5EF4-FFF2-40B4-BE49-F238E27FC236}">
                <a16:creationId xmlns:a16="http://schemas.microsoft.com/office/drawing/2014/main" id="{90F2CF81-2D60-4017-BB11-E56AA9175955}"/>
              </a:ext>
            </a:extLst>
          </p:cNvPr>
          <p:cNvSpPr/>
          <p:nvPr/>
        </p:nvSpPr>
        <p:spPr>
          <a:xfrm>
            <a:off x="2516188" y="3232150"/>
            <a:ext cx="600075" cy="573088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E6A3D0-408C-4199-9BCC-B63B42D72E2A}"/>
              </a:ext>
            </a:extLst>
          </p:cNvPr>
          <p:cNvSpPr/>
          <p:nvPr/>
        </p:nvSpPr>
        <p:spPr>
          <a:xfrm>
            <a:off x="9061450" y="1939925"/>
            <a:ext cx="2859088" cy="1471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Конкурсный отбор по  сумме баллов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(ранжирование по убыванию суммы конкурсных баллов)</a:t>
            </a:r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id="{5CEA1227-FA33-44BA-B2D5-02038F1F7B87}"/>
              </a:ext>
            </a:extLst>
          </p:cNvPr>
          <p:cNvSpPr/>
          <p:nvPr/>
        </p:nvSpPr>
        <p:spPr>
          <a:xfrm>
            <a:off x="10300594" y="4721581"/>
            <a:ext cx="346940" cy="41981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BEF06E3-2774-43A6-ABBA-CBF03157BF09}"/>
              </a:ext>
            </a:extLst>
          </p:cNvPr>
          <p:cNvSpPr/>
          <p:nvPr/>
        </p:nvSpPr>
        <p:spPr>
          <a:xfrm>
            <a:off x="3116263" y="3519488"/>
            <a:ext cx="2197100" cy="1158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Преимущественное право на зачисление (при равных условиях)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2B8E16-8B92-41A3-AE4D-1228D764ABF0}"/>
              </a:ext>
            </a:extLst>
          </p:cNvPr>
          <p:cNvSpPr/>
          <p:nvPr/>
        </p:nvSpPr>
        <p:spPr>
          <a:xfrm>
            <a:off x="3116263" y="2327275"/>
            <a:ext cx="2197100" cy="938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Особое право на зачисление     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(при наличии)</a:t>
            </a:r>
          </a:p>
        </p:txBody>
      </p:sp>
      <p:sp>
        <p:nvSpPr>
          <p:cNvPr id="25" name="Плюс 24">
            <a:extLst>
              <a:ext uri="{FF2B5EF4-FFF2-40B4-BE49-F238E27FC236}">
                <a16:creationId xmlns:a16="http://schemas.microsoft.com/office/drawing/2014/main" id="{9B2314BC-E502-4946-8D4E-BFE2A76F530E}"/>
              </a:ext>
            </a:extLst>
          </p:cNvPr>
          <p:cNvSpPr/>
          <p:nvPr/>
        </p:nvSpPr>
        <p:spPr>
          <a:xfrm>
            <a:off x="8223984" y="3262266"/>
            <a:ext cx="600075" cy="527050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960AA6F-BF29-403B-A702-C8281823425B}"/>
              </a:ext>
            </a:extLst>
          </p:cNvPr>
          <p:cNvSpPr/>
          <p:nvPr/>
        </p:nvSpPr>
        <p:spPr>
          <a:xfrm>
            <a:off x="9061450" y="3548063"/>
            <a:ext cx="2859088" cy="1011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согласия на зачисление и оригинала документа об образовании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00E2C182-4841-4920-B833-FD53FE18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8" y="-12700"/>
            <a:ext cx="10379075" cy="595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8A4F2F96-2EED-42CF-AF9E-2B489CA7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1590675"/>
            <a:ext cx="11968162" cy="46513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вступительных испытаний размещается на официальном сайте университета - 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01 июня 2022 года;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для кандидатов, имеющих среднее профессиональное образование, у которых отсутствуют результаты ЕГЭ  -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 14 по 17 июля 2022 года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регистрации, окончательного медицинского освидетельствования, профессионально-психологического отбора и дополнительных вступительных испытаний –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 17 по 26 июля 2022 года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заседание приемной комиссии –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27 июля 2022 года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приказа о зачислении на первый курс –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29 июля 2022 год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</a:p>
          <a:p>
            <a:pPr eaLnBrk="1" hangingPunct="1">
              <a:buFontTx/>
              <a:buChar char="-"/>
            </a:pPr>
            <a:endParaRPr lang="ru-RU" altLang="ru-RU" sz="2000"/>
          </a:p>
        </p:txBody>
      </p:sp>
      <p:sp>
        <p:nvSpPr>
          <p:cNvPr id="12292" name="Нижний колонтитул 4">
            <a:extLst>
              <a:ext uri="{FF2B5EF4-FFF2-40B4-BE49-F238E27FC236}">
                <a16:creationId xmlns:a16="http://schemas.microsoft.com/office/drawing/2014/main" id="{44779FC6-D5E3-47B1-81E5-55461EC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51113" y="6578600"/>
            <a:ext cx="7056437" cy="236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</p:txBody>
      </p:sp>
      <p:sp>
        <p:nvSpPr>
          <p:cNvPr id="12293" name="Номер слайда 3">
            <a:extLst>
              <a:ext uri="{FF2B5EF4-FFF2-40B4-BE49-F238E27FC236}">
                <a16:creationId xmlns:a16="http://schemas.microsoft.com/office/drawing/2014/main" id="{004FE0A4-4FE9-47E0-9FA2-809908E0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14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60BF95-25C4-4125-818B-C162D1130D02}"/>
              </a:ext>
            </a:extLst>
          </p:cNvPr>
          <p:cNvSpPr/>
          <p:nvPr/>
        </p:nvSpPr>
        <p:spPr>
          <a:xfrm>
            <a:off x="7938" y="0"/>
            <a:ext cx="12184062" cy="955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сроки проведения </a:t>
            </a:r>
          </a:p>
          <a:p>
            <a:pPr algn="ctr"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вступительных испытаний (курсанты)</a:t>
            </a:r>
            <a:endParaRPr lang="ru-RU" sz="2800" dirty="0"/>
          </a:p>
        </p:txBody>
      </p:sp>
      <p:pic>
        <p:nvPicPr>
          <p:cNvPr id="12295" name="Рисунок 7">
            <a:extLst>
              <a:ext uri="{FF2B5EF4-FFF2-40B4-BE49-F238E27FC236}">
                <a16:creationId xmlns:a16="http://schemas.microsoft.com/office/drawing/2014/main" id="{AF4C6852-3141-4785-98B6-F49A1121A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0" y="-93663"/>
            <a:ext cx="12065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4FBECD3B-D62D-4B52-9B8F-6BA3D37C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425"/>
            <a:ext cx="11898313" cy="760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Содержание:</a:t>
            </a:r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737569DC-0B9D-4F87-9B87-3661F8DE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3" y="1030288"/>
            <a:ext cx="10901362" cy="5476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Особенности приема на обучение в качестве курсантов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Расчет комплектования 2022 года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Перечень вступительных испытаний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Минимальное количество баллов по каждому общеобразовательному вступительному испытанию в форме ЕГЭ, и проводимых университетом самостоятельно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Особенности приема на обучение в качестве студентов (общий конкурс)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Перечень необходимых документов для поступления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Порядок учета индивидуальных достижений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Формирование конкурсных списков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Сроки проведения приема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Контакты приёмной комиссии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Нижний колонтитул 4">
            <a:extLst>
              <a:ext uri="{FF2B5EF4-FFF2-40B4-BE49-F238E27FC236}">
                <a16:creationId xmlns:a16="http://schemas.microsoft.com/office/drawing/2014/main" id="{C0F4A88D-5266-4C94-830D-0199D3FD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51113" y="6450013"/>
            <a:ext cx="528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</p:txBody>
      </p:sp>
      <p:sp>
        <p:nvSpPr>
          <p:cNvPr id="3077" name="Номер слайда 3">
            <a:extLst>
              <a:ext uri="{FF2B5EF4-FFF2-40B4-BE49-F238E27FC236}">
                <a16:creationId xmlns:a16="http://schemas.microsoft.com/office/drawing/2014/main" id="{96342344-F304-4C4A-93C0-7EFF78AE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CA17DB-4B3E-4D43-B839-A383DA01B649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9" name="Рисунок 7">
            <a:extLst>
              <a:ext uri="{FF2B5EF4-FFF2-40B4-BE49-F238E27FC236}">
                <a16:creationId xmlns:a16="http://schemas.microsoft.com/office/drawing/2014/main" id="{12567266-2EC8-4C8F-BB78-2FD902EBC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-53975"/>
            <a:ext cx="112871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270E5D1F-2526-4127-B825-D461A84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175"/>
            <a:ext cx="9856788" cy="801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приема на обучение в качестве курсантов</a:t>
            </a:r>
            <a:endParaRPr lang="ru-RU" alt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013B1370-2F0B-4089-A740-B37BB192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8975" y="939800"/>
            <a:ext cx="11968163" cy="49831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sz="2000"/>
          </a:p>
        </p:txBody>
      </p:sp>
      <p:sp>
        <p:nvSpPr>
          <p:cNvPr id="4100" name="Нижний колонтитул 4">
            <a:extLst>
              <a:ext uri="{FF2B5EF4-FFF2-40B4-BE49-F238E27FC236}">
                <a16:creationId xmlns:a16="http://schemas.microsoft.com/office/drawing/2014/main" id="{30BA6B04-CC3E-4378-9A22-3080213B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03513" y="6510338"/>
            <a:ext cx="6680200" cy="347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</p:txBody>
      </p:sp>
      <p:sp>
        <p:nvSpPr>
          <p:cNvPr id="4101" name="Номер слайда 3">
            <a:extLst>
              <a:ext uri="{FF2B5EF4-FFF2-40B4-BE49-F238E27FC236}">
                <a16:creationId xmlns:a16="http://schemas.microsoft.com/office/drawing/2014/main" id="{40BDB07A-A8E2-4CE0-A517-9F943E32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3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6B7E4A-4041-4BF3-B5E2-579C0680201C}"/>
              </a:ext>
            </a:extLst>
          </p:cNvPr>
          <p:cNvSpPr/>
          <p:nvPr/>
        </p:nvSpPr>
        <p:spPr>
          <a:xfrm>
            <a:off x="109538" y="601663"/>
            <a:ext cx="5186362" cy="8715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Подача кандидатом заявления (рапорта) в    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ГУ МЧС России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месту постоянной регистрации до 20 апреля 2022 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DD02DD-7B9D-4AE9-8EE5-194E48702384}"/>
              </a:ext>
            </a:extLst>
          </p:cNvPr>
          <p:cNvSpPr/>
          <p:nvPr/>
        </p:nvSpPr>
        <p:spPr>
          <a:xfrm>
            <a:off x="109538" y="3332163"/>
            <a:ext cx="5186362" cy="6524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ГУ МЧС России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ведет отбор кандидатов на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E5097A-BDE0-42BB-B5FC-86202819C57C}"/>
              </a:ext>
            </a:extLst>
          </p:cNvPr>
          <p:cNvSpPr/>
          <p:nvPr/>
        </p:nvSpPr>
        <p:spPr>
          <a:xfrm>
            <a:off x="109538" y="4640263"/>
            <a:ext cx="5186362" cy="5984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Направляет на предварительное медицинское освидетельствование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B5D72E-0AE9-46E3-8CA5-BF12C9EEB479}"/>
              </a:ext>
            </a:extLst>
          </p:cNvPr>
          <p:cNvSpPr/>
          <p:nvPr/>
        </p:nvSpPr>
        <p:spPr>
          <a:xfrm>
            <a:off x="109538" y="5405438"/>
            <a:ext cx="5186362" cy="612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Направляет на профессионально-психологический отбор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6EB026-D905-44BC-9234-F6EC7F53650C}"/>
              </a:ext>
            </a:extLst>
          </p:cNvPr>
          <p:cNvSpPr/>
          <p:nvPr/>
        </p:nvSpPr>
        <p:spPr>
          <a:xfrm>
            <a:off x="109538" y="6154738"/>
            <a:ext cx="5186362" cy="35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Оформляет личное дело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6595B200-AD54-4670-BBE5-80C943D2A98C}"/>
              </a:ext>
            </a:extLst>
          </p:cNvPr>
          <p:cNvSpPr/>
          <p:nvPr/>
        </p:nvSpPr>
        <p:spPr>
          <a:xfrm>
            <a:off x="777875" y="3060700"/>
            <a:ext cx="231775" cy="27146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995F2B-AB4B-4EBB-B2C0-C90DF86AE71E}"/>
              </a:ext>
            </a:extLst>
          </p:cNvPr>
          <p:cNvSpPr/>
          <p:nvPr/>
        </p:nvSpPr>
        <p:spPr>
          <a:xfrm>
            <a:off x="109538" y="4114800"/>
            <a:ext cx="5186362" cy="3984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 специальную проверку</a:t>
            </a: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F07F8081-4054-461B-BECF-546D80E7A152}"/>
              </a:ext>
            </a:extLst>
          </p:cNvPr>
          <p:cNvSpPr/>
          <p:nvPr/>
        </p:nvSpPr>
        <p:spPr>
          <a:xfrm>
            <a:off x="5656263" y="4640264"/>
            <a:ext cx="2406650" cy="3921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A79E77-5581-42E9-8191-F4B709B777B0}"/>
              </a:ext>
            </a:extLst>
          </p:cNvPr>
          <p:cNvSpPr/>
          <p:nvPr/>
        </p:nvSpPr>
        <p:spPr>
          <a:xfrm>
            <a:off x="8297863" y="601663"/>
            <a:ext cx="3698875" cy="546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Регистрация кандидата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7E2AB4-6FBC-40BC-8B23-6E75BDC6D818}"/>
              </a:ext>
            </a:extLst>
          </p:cNvPr>
          <p:cNvSpPr/>
          <p:nvPr/>
        </p:nvSpPr>
        <p:spPr>
          <a:xfrm>
            <a:off x="109538" y="2185988"/>
            <a:ext cx="5186362" cy="8747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Онлайн регистрация на портале электронной информационно-образовательной среды университета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D24900-43A5-4749-8D12-3F2B9B67303F}"/>
              </a:ext>
            </a:extLst>
          </p:cNvPr>
          <p:cNvSpPr/>
          <p:nvPr/>
        </p:nvSpPr>
        <p:spPr>
          <a:xfrm>
            <a:off x="109538" y="1614488"/>
            <a:ext cx="5186362" cy="415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и успешная сдача ЕГЭ</a:t>
            </a:r>
          </a:p>
        </p:txBody>
      </p:sp>
      <p:sp>
        <p:nvSpPr>
          <p:cNvPr id="4115" name="TextBox 24">
            <a:extLst>
              <a:ext uri="{FF2B5EF4-FFF2-40B4-BE49-F238E27FC236}">
                <a16:creationId xmlns:a16="http://schemas.microsoft.com/office/drawing/2014/main" id="{63B3A919-EAA1-4FB4-8B8E-B87B2C7C8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4513263"/>
            <a:ext cx="2865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личного дела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установленные сроки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8" name="Стрелка вправо 27">
            <a:extLst>
              <a:ext uri="{FF2B5EF4-FFF2-40B4-BE49-F238E27FC236}">
                <a16:creationId xmlns:a16="http://schemas.microsoft.com/office/drawing/2014/main" id="{2375423E-529A-4FC1-8877-5D5F2FC60F70}"/>
              </a:ext>
            </a:extLst>
          </p:cNvPr>
          <p:cNvSpPr/>
          <p:nvPr/>
        </p:nvSpPr>
        <p:spPr>
          <a:xfrm>
            <a:off x="5694363" y="2286000"/>
            <a:ext cx="2128837" cy="4064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9" name="TextBox 34">
            <a:extLst>
              <a:ext uri="{FF2B5EF4-FFF2-40B4-BE49-F238E27FC236}">
                <a16:creationId xmlns:a16="http://schemas.microsoft.com/office/drawing/2014/main" id="{DDEE9A78-3872-4BB3-8E8B-354AE10D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1104900"/>
            <a:ext cx="2851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кандидата в университет                                                  (в случае успешного сдачи ЕГЭ)</a:t>
            </a:r>
            <a:endParaRPr lang="ru-RU" altLang="ru-RU" sz="180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611D1AA-F88C-4474-A099-C4D673D722D9}"/>
              </a:ext>
            </a:extLst>
          </p:cNvPr>
          <p:cNvSpPr/>
          <p:nvPr/>
        </p:nvSpPr>
        <p:spPr>
          <a:xfrm>
            <a:off x="8297863" y="1284288"/>
            <a:ext cx="3698875" cy="6254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Окончательное  медицинское освидетельствование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BB9A889-0D8D-47C2-BFB7-BF14F0C790CC}"/>
              </a:ext>
            </a:extLst>
          </p:cNvPr>
          <p:cNvSpPr/>
          <p:nvPr/>
        </p:nvSpPr>
        <p:spPr>
          <a:xfrm>
            <a:off x="8297863" y="1995488"/>
            <a:ext cx="3698875" cy="671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Профессионально-психологический отбор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FED66DD-BE78-4F3D-A80A-FCA170E15C59}"/>
              </a:ext>
            </a:extLst>
          </p:cNvPr>
          <p:cNvSpPr/>
          <p:nvPr/>
        </p:nvSpPr>
        <p:spPr>
          <a:xfrm>
            <a:off x="8297863" y="2789238"/>
            <a:ext cx="3698875" cy="542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Дополнительные вступительные испытания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F955E5E-5FE7-4F9C-B2B6-B288DC70120E}"/>
              </a:ext>
            </a:extLst>
          </p:cNvPr>
          <p:cNvSpPr/>
          <p:nvPr/>
        </p:nvSpPr>
        <p:spPr>
          <a:xfrm>
            <a:off x="8297863" y="3416300"/>
            <a:ext cx="3698875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Конкурсный отбор</a:t>
            </a:r>
          </a:p>
        </p:txBody>
      </p:sp>
      <p:sp>
        <p:nvSpPr>
          <p:cNvPr id="35" name="Стрелка вправо 34">
            <a:extLst>
              <a:ext uri="{FF2B5EF4-FFF2-40B4-BE49-F238E27FC236}">
                <a16:creationId xmlns:a16="http://schemas.microsoft.com/office/drawing/2014/main" id="{6E868A2E-0413-4183-98E0-C757CDE4B97B}"/>
              </a:ext>
            </a:extLst>
          </p:cNvPr>
          <p:cNvSpPr/>
          <p:nvPr/>
        </p:nvSpPr>
        <p:spPr>
          <a:xfrm>
            <a:off x="5678488" y="6042024"/>
            <a:ext cx="2422525" cy="468313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низ 37">
            <a:extLst>
              <a:ext uri="{FF2B5EF4-FFF2-40B4-BE49-F238E27FC236}">
                <a16:creationId xmlns:a16="http://schemas.microsoft.com/office/drawing/2014/main" id="{E73EE1B6-544C-4441-810A-CE9B20F493B7}"/>
              </a:ext>
            </a:extLst>
          </p:cNvPr>
          <p:cNvSpPr/>
          <p:nvPr/>
        </p:nvSpPr>
        <p:spPr>
          <a:xfrm>
            <a:off x="4191000" y="3060700"/>
            <a:ext cx="258763" cy="27146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723AD35-B829-4053-B48F-E483D3463F67}"/>
              </a:ext>
            </a:extLst>
          </p:cNvPr>
          <p:cNvSpPr/>
          <p:nvPr/>
        </p:nvSpPr>
        <p:spPr>
          <a:xfrm>
            <a:off x="8689975" y="4738688"/>
            <a:ext cx="2914650" cy="1427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СПб УГПС МЧС России</a:t>
            </a:r>
          </a:p>
        </p:txBody>
      </p:sp>
      <p:sp>
        <p:nvSpPr>
          <p:cNvPr id="47" name="Стрелка вправо 46">
            <a:extLst>
              <a:ext uri="{FF2B5EF4-FFF2-40B4-BE49-F238E27FC236}">
                <a16:creationId xmlns:a16="http://schemas.microsoft.com/office/drawing/2014/main" id="{62E17BE8-F984-4469-B4D0-47C9854CC3CD}"/>
              </a:ext>
            </a:extLst>
          </p:cNvPr>
          <p:cNvSpPr/>
          <p:nvPr/>
        </p:nvSpPr>
        <p:spPr>
          <a:xfrm>
            <a:off x="5656263" y="671513"/>
            <a:ext cx="2128837" cy="4064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32" name="TextBox 34">
            <a:extLst>
              <a:ext uri="{FF2B5EF4-FFF2-40B4-BE49-F238E27FC236}">
                <a16:creationId xmlns:a16="http://schemas.microsoft.com/office/drawing/2014/main" id="{8E40C150-D02A-4FDE-B036-9ED6F32A5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789238"/>
            <a:ext cx="2865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* На базе профессионального образования кандидат сдает вступительные испытания, установленные университетом</a:t>
            </a:r>
            <a:endParaRPr lang="ru-RU" altLang="ru-RU" sz="1800"/>
          </a:p>
        </p:txBody>
      </p:sp>
      <p:sp>
        <p:nvSpPr>
          <p:cNvPr id="34" name="Стрелка вниз 33">
            <a:extLst>
              <a:ext uri="{FF2B5EF4-FFF2-40B4-BE49-F238E27FC236}">
                <a16:creationId xmlns:a16="http://schemas.microsoft.com/office/drawing/2014/main" id="{48CBA1C2-1157-4C41-B33A-42463818376B}"/>
              </a:ext>
            </a:extLst>
          </p:cNvPr>
          <p:cNvSpPr/>
          <p:nvPr/>
        </p:nvSpPr>
        <p:spPr>
          <a:xfrm>
            <a:off x="9820275" y="4054201"/>
            <a:ext cx="654050" cy="62071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F0A3A8F8-D5CC-466D-8737-38BA0D1F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22238"/>
            <a:ext cx="10768012" cy="409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Нижний колонтитул 4">
            <a:extLst>
              <a:ext uri="{FF2B5EF4-FFF2-40B4-BE49-F238E27FC236}">
                <a16:creationId xmlns:a16="http://schemas.microsoft.com/office/drawing/2014/main" id="{395CA4A9-EB17-4B0A-9732-35818068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51113" y="6450013"/>
            <a:ext cx="65103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129C0A3E-FDD1-4833-AF0C-E30F9FC9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4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606678-614E-4EEE-8C62-316BD1F123F4}"/>
              </a:ext>
            </a:extLst>
          </p:cNvPr>
          <p:cNvSpPr/>
          <p:nvPr/>
        </p:nvSpPr>
        <p:spPr>
          <a:xfrm>
            <a:off x="0" y="0"/>
            <a:ext cx="12192000" cy="955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комплектования 2022 года                                       </a:t>
            </a:r>
          </a:p>
          <a:p>
            <a:pPr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Факультет инженерно-технический (курсанты)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E406856-FE4C-4B73-A3BA-394BE9093F8E}"/>
              </a:ext>
            </a:extLst>
          </p:cNvPr>
          <p:cNvSpPr/>
          <p:nvPr/>
        </p:nvSpPr>
        <p:spPr>
          <a:xfrm>
            <a:off x="177800" y="3829050"/>
            <a:ext cx="2933700" cy="1811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20.03.01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безопасность», направленность (профиль) «Пожарная безопасность»,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года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426582B-DCE5-472B-8AE0-D34ADAC7C97C}"/>
              </a:ext>
            </a:extLst>
          </p:cNvPr>
          <p:cNvSpPr/>
          <p:nvPr/>
        </p:nvSpPr>
        <p:spPr>
          <a:xfrm>
            <a:off x="177800" y="5800725"/>
            <a:ext cx="2933700" cy="446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50 (юноши)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CEEA8EC-9E7F-45AD-82A3-1E188A11F1FC}"/>
              </a:ext>
            </a:extLst>
          </p:cNvPr>
          <p:cNvSpPr/>
          <p:nvPr/>
        </p:nvSpPr>
        <p:spPr>
          <a:xfrm>
            <a:off x="3611563" y="3967163"/>
            <a:ext cx="2135187" cy="127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на базе профессионального образования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E9B4F75-0EF9-4101-BCF6-FA5AFFC786BE}"/>
              </a:ext>
            </a:extLst>
          </p:cNvPr>
          <p:cNvSpPr/>
          <p:nvPr/>
        </p:nvSpPr>
        <p:spPr>
          <a:xfrm>
            <a:off x="177800" y="3028950"/>
            <a:ext cx="2933700" cy="473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100 (из них 10 девушек)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B77D4A2-607C-4293-AEFF-AAD9D33DCFE4}"/>
              </a:ext>
            </a:extLst>
          </p:cNvPr>
          <p:cNvSpPr/>
          <p:nvPr/>
        </p:nvSpPr>
        <p:spPr>
          <a:xfrm>
            <a:off x="9732963" y="2084388"/>
            <a:ext cx="2112962" cy="8826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Дополнительные вступительные испытания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200EF2-FBAE-423C-A61F-676BCA67AD2B}"/>
              </a:ext>
            </a:extLst>
          </p:cNvPr>
          <p:cNvSpPr/>
          <p:nvPr/>
        </p:nvSpPr>
        <p:spPr>
          <a:xfrm>
            <a:off x="6275388" y="2492375"/>
            <a:ext cx="2557462" cy="446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Физика - 36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A2FD342-52B9-4235-9144-5673FAFB1B6A}"/>
              </a:ext>
            </a:extLst>
          </p:cNvPr>
          <p:cNvSpPr/>
          <p:nvPr/>
        </p:nvSpPr>
        <p:spPr>
          <a:xfrm>
            <a:off x="6289675" y="1878013"/>
            <a:ext cx="2557463" cy="4476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- 27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84ABAAF-E90A-49B6-B9C4-2F9191A8C9C2}"/>
              </a:ext>
            </a:extLst>
          </p:cNvPr>
          <p:cNvSpPr/>
          <p:nvPr/>
        </p:nvSpPr>
        <p:spPr>
          <a:xfrm>
            <a:off x="6289675" y="1347788"/>
            <a:ext cx="2557463" cy="446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кий язык - 36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33AFEB8-44FE-4AF5-A34D-D3C04FC3B154}"/>
              </a:ext>
            </a:extLst>
          </p:cNvPr>
          <p:cNvSpPr/>
          <p:nvPr/>
        </p:nvSpPr>
        <p:spPr>
          <a:xfrm>
            <a:off x="9732963" y="3749675"/>
            <a:ext cx="2049462" cy="5476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               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C1595B9-5E99-4F0E-AE05-2A33CECC337D}"/>
              </a:ext>
            </a:extLst>
          </p:cNvPr>
          <p:cNvSpPr/>
          <p:nvPr/>
        </p:nvSpPr>
        <p:spPr>
          <a:xfrm>
            <a:off x="9732963" y="4495800"/>
            <a:ext cx="2049462" cy="6651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подготовка  </a:t>
            </a:r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8320B36F-88ED-46F4-B90B-2D26B533B159}"/>
              </a:ext>
            </a:extLst>
          </p:cNvPr>
          <p:cNvSpPr/>
          <p:nvPr/>
        </p:nvSpPr>
        <p:spPr>
          <a:xfrm rot="5400000" flipH="1">
            <a:off x="10593388" y="2312988"/>
            <a:ext cx="392112" cy="1985962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Левая фигурная скобка 48">
            <a:extLst>
              <a:ext uri="{FF2B5EF4-FFF2-40B4-BE49-F238E27FC236}">
                <a16:creationId xmlns:a16="http://schemas.microsoft.com/office/drawing/2014/main" id="{03A30A0B-4336-4083-ADE9-154FF8B73C27}"/>
              </a:ext>
            </a:extLst>
          </p:cNvPr>
          <p:cNvSpPr/>
          <p:nvPr/>
        </p:nvSpPr>
        <p:spPr>
          <a:xfrm>
            <a:off x="5905500" y="1406525"/>
            <a:ext cx="352425" cy="1531938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8" name="Рисунок 7">
            <a:extLst>
              <a:ext uri="{FF2B5EF4-FFF2-40B4-BE49-F238E27FC236}">
                <a16:creationId xmlns:a16="http://schemas.microsoft.com/office/drawing/2014/main" id="{31220F3A-52C3-4FBF-AFA4-86AE270A5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88" y="-111125"/>
            <a:ext cx="119538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04946C-2409-4B0A-8AFF-4D87404B6875}"/>
              </a:ext>
            </a:extLst>
          </p:cNvPr>
          <p:cNvSpPr/>
          <p:nvPr/>
        </p:nvSpPr>
        <p:spPr>
          <a:xfrm>
            <a:off x="177800" y="1176338"/>
            <a:ext cx="2933700" cy="1716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20.05.01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«Пожарная безопасность»,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направленность (профиль) «Пожаротушение», «Государственный пожарный надзор», 5 лет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BC7D0BF-4307-4438-8DB0-A0C3F225706A}"/>
              </a:ext>
            </a:extLst>
          </p:cNvPr>
          <p:cNvSpPr/>
          <p:nvPr/>
        </p:nvSpPr>
        <p:spPr>
          <a:xfrm>
            <a:off x="3771900" y="1593850"/>
            <a:ext cx="1816100" cy="1035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         в форме ЕГЭ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3CFBDAB-5EC5-4B39-BDC2-C7DE04F62A44}"/>
              </a:ext>
            </a:extLst>
          </p:cNvPr>
          <p:cNvSpPr/>
          <p:nvPr/>
        </p:nvSpPr>
        <p:spPr>
          <a:xfrm>
            <a:off x="6305550" y="5095875"/>
            <a:ext cx="2557463" cy="704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современной физики- 36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2A2E6D7-1212-423E-87F3-2738470E6CAC}"/>
              </a:ext>
            </a:extLst>
          </p:cNvPr>
          <p:cNvSpPr/>
          <p:nvPr/>
        </p:nvSpPr>
        <p:spPr>
          <a:xfrm>
            <a:off x="6275388" y="4306888"/>
            <a:ext cx="2587625" cy="6048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и начало анализа - 27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7106B22-E194-4A44-BE18-437533CFF192}"/>
              </a:ext>
            </a:extLst>
          </p:cNvPr>
          <p:cNvSpPr/>
          <p:nvPr/>
        </p:nvSpPr>
        <p:spPr>
          <a:xfrm>
            <a:off x="6305550" y="3751263"/>
            <a:ext cx="2557463" cy="446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язык - 36</a:t>
            </a:r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21CF7F48-D239-49FA-B2D3-D87D265567CD}"/>
              </a:ext>
            </a:extLst>
          </p:cNvPr>
          <p:cNvSpPr/>
          <p:nvPr/>
        </p:nvSpPr>
        <p:spPr>
          <a:xfrm>
            <a:off x="5907088" y="3770313"/>
            <a:ext cx="368300" cy="2030412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Левая фигурная скобка 25">
            <a:extLst>
              <a:ext uri="{FF2B5EF4-FFF2-40B4-BE49-F238E27FC236}">
                <a16:creationId xmlns:a16="http://schemas.microsoft.com/office/drawing/2014/main" id="{8FBDFF02-8D3E-46EE-8C28-B750BD0510E3}"/>
              </a:ext>
            </a:extLst>
          </p:cNvPr>
          <p:cNvSpPr/>
          <p:nvPr/>
        </p:nvSpPr>
        <p:spPr>
          <a:xfrm flipH="1">
            <a:off x="9061450" y="1406525"/>
            <a:ext cx="355600" cy="4452938"/>
          </a:xfrm>
          <a:prstGeom prst="leftBrace">
            <a:avLst>
              <a:gd name="adj1" fmla="val 8333"/>
              <a:gd name="adj2" fmla="val 5063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id="{D8BA21A3-F3F9-4A1C-9BEB-B204D1E13A1F}"/>
              </a:ext>
            </a:extLst>
          </p:cNvPr>
          <p:cNvSpPr/>
          <p:nvPr/>
        </p:nvSpPr>
        <p:spPr>
          <a:xfrm>
            <a:off x="3200351" y="2042618"/>
            <a:ext cx="441361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>
            <a:extLst>
              <a:ext uri="{FF2B5EF4-FFF2-40B4-BE49-F238E27FC236}">
                <a16:creationId xmlns:a16="http://schemas.microsoft.com/office/drawing/2014/main" id="{25987F01-750A-4291-B6B4-1EE06E09BC83}"/>
              </a:ext>
            </a:extLst>
          </p:cNvPr>
          <p:cNvSpPr/>
          <p:nvPr/>
        </p:nvSpPr>
        <p:spPr>
          <a:xfrm>
            <a:off x="3170816" y="4495180"/>
            <a:ext cx="389010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D5A6C60-AA08-4E13-8F29-5F31BC4A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22238"/>
            <a:ext cx="10768012" cy="409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Номер слайда 3">
            <a:extLst>
              <a:ext uri="{FF2B5EF4-FFF2-40B4-BE49-F238E27FC236}">
                <a16:creationId xmlns:a16="http://schemas.microsoft.com/office/drawing/2014/main" id="{85AB0D2F-8C6F-41B2-BB0F-5DF262F9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5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A019EBF-CE13-4FCB-BAAB-2406F265C97C}"/>
              </a:ext>
            </a:extLst>
          </p:cNvPr>
          <p:cNvSpPr/>
          <p:nvPr/>
        </p:nvSpPr>
        <p:spPr>
          <a:xfrm>
            <a:off x="0" y="0"/>
            <a:ext cx="12184063" cy="849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комплектования 2022 года                                      </a:t>
            </a:r>
          </a:p>
          <a:p>
            <a:pPr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Факультет экономики и права (курсанты)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8FE0E76-2C9E-460D-B066-1516491589C6}"/>
              </a:ext>
            </a:extLst>
          </p:cNvPr>
          <p:cNvSpPr/>
          <p:nvPr/>
        </p:nvSpPr>
        <p:spPr>
          <a:xfrm>
            <a:off x="252413" y="3449638"/>
            <a:ext cx="3651250" cy="1422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40.05.03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«Судебная экспертиза», специализация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«Инженерно-технические экспертизы», 5 лет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DCEFC95-94C0-4A23-8041-F161311F46CE}"/>
              </a:ext>
            </a:extLst>
          </p:cNvPr>
          <p:cNvSpPr/>
          <p:nvPr/>
        </p:nvSpPr>
        <p:spPr>
          <a:xfrm>
            <a:off x="784225" y="5137150"/>
            <a:ext cx="2636838" cy="433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(из них 10 девушек)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31F70E0-AA45-4160-BCBB-9124FFD87755}"/>
              </a:ext>
            </a:extLst>
          </p:cNvPr>
          <p:cNvSpPr/>
          <p:nvPr/>
        </p:nvSpPr>
        <p:spPr>
          <a:xfrm>
            <a:off x="252413" y="2754313"/>
            <a:ext cx="3651250" cy="479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(из них 15 девушек)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D3CCAF7-8D73-4911-9FBF-CCC44B15EBA5}"/>
              </a:ext>
            </a:extLst>
          </p:cNvPr>
          <p:cNvSpPr/>
          <p:nvPr/>
        </p:nvSpPr>
        <p:spPr>
          <a:xfrm>
            <a:off x="7172325" y="2322513"/>
            <a:ext cx="2490788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Обществознание - 42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B59D6F1-02F1-466E-A01F-8556BA64FBA7}"/>
              </a:ext>
            </a:extLst>
          </p:cNvPr>
          <p:cNvSpPr/>
          <p:nvPr/>
        </p:nvSpPr>
        <p:spPr>
          <a:xfrm>
            <a:off x="7172325" y="1758950"/>
            <a:ext cx="2490788" cy="390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История - 32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B578605-99B8-4C74-B93C-3DE70D1F6A3F}"/>
              </a:ext>
            </a:extLst>
          </p:cNvPr>
          <p:cNvSpPr/>
          <p:nvPr/>
        </p:nvSpPr>
        <p:spPr>
          <a:xfrm>
            <a:off x="7172325" y="1096963"/>
            <a:ext cx="2490788" cy="446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язык - 36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A04D018-F2EC-4EDA-A76E-D24D4416E398}"/>
              </a:ext>
            </a:extLst>
          </p:cNvPr>
          <p:cNvSpPr/>
          <p:nvPr/>
        </p:nvSpPr>
        <p:spPr>
          <a:xfrm>
            <a:off x="10193338" y="3343275"/>
            <a:ext cx="1858962" cy="517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06E6AD6-D0AF-4D68-A96A-422A5DD8483A}"/>
              </a:ext>
            </a:extLst>
          </p:cNvPr>
          <p:cNvSpPr/>
          <p:nvPr/>
        </p:nvSpPr>
        <p:spPr>
          <a:xfrm>
            <a:off x="10193338" y="4048125"/>
            <a:ext cx="1912937" cy="688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подготовка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881384-9B05-4509-80A0-AA3A1B2DF08A}"/>
              </a:ext>
            </a:extLst>
          </p:cNvPr>
          <p:cNvSpPr/>
          <p:nvPr/>
        </p:nvSpPr>
        <p:spPr>
          <a:xfrm>
            <a:off x="10206038" y="1557338"/>
            <a:ext cx="1885950" cy="11445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Дополнительные вступительные испытания</a:t>
            </a:r>
          </a:p>
        </p:txBody>
      </p:sp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id="{AE028EA5-B79A-44D9-A2FF-ECB6BE81A424}"/>
              </a:ext>
            </a:extLst>
          </p:cNvPr>
          <p:cNvSpPr/>
          <p:nvPr/>
        </p:nvSpPr>
        <p:spPr>
          <a:xfrm rot="5400000" flipH="1">
            <a:off x="10964069" y="2231232"/>
            <a:ext cx="369887" cy="1555750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06782B2E-BC62-436C-B05A-4FA6894F7876}"/>
              </a:ext>
            </a:extLst>
          </p:cNvPr>
          <p:cNvSpPr/>
          <p:nvPr/>
        </p:nvSpPr>
        <p:spPr>
          <a:xfrm rot="10800000" flipH="1">
            <a:off x="6696075" y="3602038"/>
            <a:ext cx="404813" cy="2062162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3F7BBD2-1818-4DA0-9F80-B550C17B5168}"/>
              </a:ext>
            </a:extLst>
          </p:cNvPr>
          <p:cNvSpPr/>
          <p:nvPr/>
        </p:nvSpPr>
        <p:spPr>
          <a:xfrm>
            <a:off x="4576763" y="1177925"/>
            <a:ext cx="2016125" cy="11826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в форме ЕГЭ</a:t>
            </a:r>
          </a:p>
        </p:txBody>
      </p:sp>
      <p:pic>
        <p:nvPicPr>
          <p:cNvPr id="6161" name="Рисунок 7">
            <a:extLst>
              <a:ext uri="{FF2B5EF4-FFF2-40B4-BE49-F238E27FC236}">
                <a16:creationId xmlns:a16="http://schemas.microsoft.com/office/drawing/2014/main" id="{EDDEAD1A-DF49-48E9-949A-31A266EE2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0" y="-79375"/>
            <a:ext cx="1063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B8EDC-F150-44BD-BBEF-73E0FEBE4CD2}"/>
              </a:ext>
            </a:extLst>
          </p:cNvPr>
          <p:cNvSpPr/>
          <p:nvPr/>
        </p:nvSpPr>
        <p:spPr>
          <a:xfrm>
            <a:off x="252413" y="1052513"/>
            <a:ext cx="3651250" cy="1500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40.05.01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«Правовое обеспечение национальной безопасности», специализация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«Уголовно-правовая», 5 лет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96FB83-5855-4646-80B8-EF0CBFB17043}"/>
              </a:ext>
            </a:extLst>
          </p:cNvPr>
          <p:cNvSpPr/>
          <p:nvPr/>
        </p:nvSpPr>
        <p:spPr>
          <a:xfrm>
            <a:off x="4576763" y="3659188"/>
            <a:ext cx="2016125" cy="16589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на базе профессионального образования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819E17-5AD1-4821-895B-79A0B1AFC497}"/>
              </a:ext>
            </a:extLst>
          </p:cNvPr>
          <p:cNvSpPr/>
          <p:nvPr/>
        </p:nvSpPr>
        <p:spPr>
          <a:xfrm>
            <a:off x="7172325" y="3602038"/>
            <a:ext cx="2490788" cy="446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язык - 36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57F5C2A-E0E6-4112-90F1-F0905F86BB4D}"/>
              </a:ext>
            </a:extLst>
          </p:cNvPr>
          <p:cNvSpPr/>
          <p:nvPr/>
        </p:nvSpPr>
        <p:spPr>
          <a:xfrm>
            <a:off x="7172325" y="4252913"/>
            <a:ext cx="2490788" cy="619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История Отечества - 32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766C55A-3FF5-4507-9147-754EE8517C58}"/>
              </a:ext>
            </a:extLst>
          </p:cNvPr>
          <p:cNvSpPr/>
          <p:nvPr/>
        </p:nvSpPr>
        <p:spPr>
          <a:xfrm>
            <a:off x="7172325" y="5011738"/>
            <a:ext cx="2490788" cy="6524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общественных наук - 42</a:t>
            </a:r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274D39CE-C0E0-46D3-A37F-9C75328E97BD}"/>
              </a:ext>
            </a:extLst>
          </p:cNvPr>
          <p:cNvSpPr/>
          <p:nvPr/>
        </p:nvSpPr>
        <p:spPr>
          <a:xfrm rot="10800000" flipH="1">
            <a:off x="6713538" y="1096963"/>
            <a:ext cx="387350" cy="1685925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A81F289E-50F3-4FC5-A44E-25D539285DDF}"/>
              </a:ext>
            </a:extLst>
          </p:cNvPr>
          <p:cNvSpPr/>
          <p:nvPr/>
        </p:nvSpPr>
        <p:spPr>
          <a:xfrm flipH="1">
            <a:off x="9774238" y="1177925"/>
            <a:ext cx="311150" cy="4486275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E6113EB0-D433-4C63-9BD7-4314427C83E9}"/>
              </a:ext>
            </a:extLst>
          </p:cNvPr>
          <p:cNvSpPr/>
          <p:nvPr/>
        </p:nvSpPr>
        <p:spPr>
          <a:xfrm>
            <a:off x="4030123" y="4027129"/>
            <a:ext cx="441361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90B0FF67-9EC3-4454-A012-01D208F450EA}"/>
              </a:ext>
            </a:extLst>
          </p:cNvPr>
          <p:cNvSpPr/>
          <p:nvPr/>
        </p:nvSpPr>
        <p:spPr>
          <a:xfrm>
            <a:off x="4007385" y="1751487"/>
            <a:ext cx="441361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5" name="Нижний колонтитул 4">
            <a:extLst>
              <a:ext uri="{FF2B5EF4-FFF2-40B4-BE49-F238E27FC236}">
                <a16:creationId xmlns:a16="http://schemas.microsoft.com/office/drawing/2014/main" id="{1F9294C2-2638-4270-BD87-EE36C7FC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50925" y="6450013"/>
            <a:ext cx="95805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8620AA1-4C75-4796-A295-7450F840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22238"/>
            <a:ext cx="10768012" cy="409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Нижний колонтитул 4">
            <a:extLst>
              <a:ext uri="{FF2B5EF4-FFF2-40B4-BE49-F238E27FC236}">
                <a16:creationId xmlns:a16="http://schemas.microsoft.com/office/drawing/2014/main" id="{8B6CE7D9-A19F-4E22-B260-3C8933D5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756400"/>
            <a:ext cx="10672763" cy="10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5648EB17-E17E-4312-8685-42A047A3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6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1F66B1-794E-44F9-8DE3-28C4C1A2F4CC}"/>
              </a:ext>
            </a:extLst>
          </p:cNvPr>
          <p:cNvSpPr/>
          <p:nvPr/>
        </p:nvSpPr>
        <p:spPr>
          <a:xfrm>
            <a:off x="0" y="0"/>
            <a:ext cx="12184063" cy="771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комплектования 2022 года                                   </a:t>
            </a:r>
          </a:p>
          <a:p>
            <a:pPr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Факультет экономики и права (курсанты)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EA2224F-778B-46A1-9921-4613909E3607}"/>
              </a:ext>
            </a:extLst>
          </p:cNvPr>
          <p:cNvSpPr/>
          <p:nvPr/>
        </p:nvSpPr>
        <p:spPr>
          <a:xfrm>
            <a:off x="144463" y="1016000"/>
            <a:ext cx="3676650" cy="1817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38.03.04 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«Государственное и муниципальное управление», направленность (профиль) «Материально-техническое обеспечение», 4 года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20FF5CA-9F62-4CE3-B32A-37DA36DDCEDE}"/>
              </a:ext>
            </a:extLst>
          </p:cNvPr>
          <p:cNvSpPr/>
          <p:nvPr/>
        </p:nvSpPr>
        <p:spPr>
          <a:xfrm>
            <a:off x="144463" y="3686175"/>
            <a:ext cx="3676650" cy="1933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27.03.03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«Системный анализ и управление», направленность (профиль)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«Системный анализ и управление в организационно-технических системах», 4 года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B63A56-4200-4E43-ABD5-D1540B4A71E8}"/>
              </a:ext>
            </a:extLst>
          </p:cNvPr>
          <p:cNvSpPr/>
          <p:nvPr/>
        </p:nvSpPr>
        <p:spPr>
          <a:xfrm>
            <a:off x="558800" y="2951163"/>
            <a:ext cx="3070225" cy="433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(из них 5 девушек)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2D0B98D-CEBB-4D88-A884-53F5BE07CFF0}"/>
              </a:ext>
            </a:extLst>
          </p:cNvPr>
          <p:cNvSpPr/>
          <p:nvPr/>
        </p:nvSpPr>
        <p:spPr>
          <a:xfrm>
            <a:off x="515938" y="5770563"/>
            <a:ext cx="2933700" cy="485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(из них 5 девушек)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C3DCF52-BDCB-484F-A2AE-265CCD2CA1D9}"/>
              </a:ext>
            </a:extLst>
          </p:cNvPr>
          <p:cNvSpPr/>
          <p:nvPr/>
        </p:nvSpPr>
        <p:spPr>
          <a:xfrm>
            <a:off x="7199313" y="4429125"/>
            <a:ext cx="2463800" cy="3762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Физика - 36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E1CF4EA-E2E3-417D-BBB9-8538F3F50F5B}"/>
              </a:ext>
            </a:extLst>
          </p:cNvPr>
          <p:cNvSpPr/>
          <p:nvPr/>
        </p:nvSpPr>
        <p:spPr>
          <a:xfrm>
            <a:off x="7199313" y="4043363"/>
            <a:ext cx="2463800" cy="385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- 27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338B002-288D-456C-805F-83CDB6569FF9}"/>
              </a:ext>
            </a:extLst>
          </p:cNvPr>
          <p:cNvSpPr/>
          <p:nvPr/>
        </p:nvSpPr>
        <p:spPr>
          <a:xfrm>
            <a:off x="7199313" y="3686175"/>
            <a:ext cx="2463800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язык - 36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0C62611-779E-4E07-AFE3-1609F34E2062}"/>
              </a:ext>
            </a:extLst>
          </p:cNvPr>
          <p:cNvSpPr/>
          <p:nvPr/>
        </p:nvSpPr>
        <p:spPr>
          <a:xfrm>
            <a:off x="10282238" y="3790950"/>
            <a:ext cx="1757362" cy="404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              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C618F52-217D-47B4-86F3-0251708455A8}"/>
              </a:ext>
            </a:extLst>
          </p:cNvPr>
          <p:cNvSpPr/>
          <p:nvPr/>
        </p:nvSpPr>
        <p:spPr>
          <a:xfrm>
            <a:off x="10350500" y="4262438"/>
            <a:ext cx="1584325" cy="48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подготовка  </a:t>
            </a:r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FA5211E5-5388-41AC-AFE3-2529581A6C33}"/>
              </a:ext>
            </a:extLst>
          </p:cNvPr>
          <p:cNvSpPr/>
          <p:nvPr/>
        </p:nvSpPr>
        <p:spPr>
          <a:xfrm>
            <a:off x="6875463" y="3686175"/>
            <a:ext cx="323850" cy="1119188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0F9CCE6-2FCB-40AA-948E-044BEADC7FEC}"/>
              </a:ext>
            </a:extLst>
          </p:cNvPr>
          <p:cNvSpPr/>
          <p:nvPr/>
        </p:nvSpPr>
        <p:spPr>
          <a:xfrm>
            <a:off x="7199313" y="1541463"/>
            <a:ext cx="2463800" cy="48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Обществознание - 42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0E062F2-5D46-4CC6-8BD2-1D0D5B66D9C8}"/>
              </a:ext>
            </a:extLst>
          </p:cNvPr>
          <p:cNvSpPr/>
          <p:nvPr/>
        </p:nvSpPr>
        <p:spPr>
          <a:xfrm>
            <a:off x="7199313" y="1219200"/>
            <a:ext cx="2463800" cy="322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- 27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3201505-7927-4EC5-AA7F-544C144FBA40}"/>
              </a:ext>
            </a:extLst>
          </p:cNvPr>
          <p:cNvSpPr/>
          <p:nvPr/>
        </p:nvSpPr>
        <p:spPr>
          <a:xfrm>
            <a:off x="7199313" y="812800"/>
            <a:ext cx="2463800" cy="40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язык - 36</a:t>
            </a:r>
          </a:p>
        </p:txBody>
      </p:sp>
      <p:sp>
        <p:nvSpPr>
          <p:cNvPr id="53" name="Левая фигурная скобка 52">
            <a:extLst>
              <a:ext uri="{FF2B5EF4-FFF2-40B4-BE49-F238E27FC236}">
                <a16:creationId xmlns:a16="http://schemas.microsoft.com/office/drawing/2014/main" id="{29A090D3-C9AA-4587-86D4-8AD999ACC221}"/>
              </a:ext>
            </a:extLst>
          </p:cNvPr>
          <p:cNvSpPr/>
          <p:nvPr/>
        </p:nvSpPr>
        <p:spPr>
          <a:xfrm rot="10800000" flipH="1">
            <a:off x="6918325" y="849313"/>
            <a:ext cx="280988" cy="1174750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id="{2598A079-5F53-47C2-9B5E-AAEA6BE60A61}"/>
              </a:ext>
            </a:extLst>
          </p:cNvPr>
          <p:cNvSpPr/>
          <p:nvPr/>
        </p:nvSpPr>
        <p:spPr>
          <a:xfrm rot="5400000" flipH="1">
            <a:off x="11019631" y="2591595"/>
            <a:ext cx="212725" cy="1687512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DB399C4-D57D-4438-B082-AE6E5F899CF5}"/>
              </a:ext>
            </a:extLst>
          </p:cNvPr>
          <p:cNvSpPr/>
          <p:nvPr/>
        </p:nvSpPr>
        <p:spPr>
          <a:xfrm>
            <a:off x="10142538" y="2438400"/>
            <a:ext cx="1966912" cy="790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Дополнительные вступительные испытания</a:t>
            </a:r>
          </a:p>
        </p:txBody>
      </p:sp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id="{6BC65553-19A9-4AD5-8722-751DBB90144F}"/>
              </a:ext>
            </a:extLst>
          </p:cNvPr>
          <p:cNvSpPr/>
          <p:nvPr/>
        </p:nvSpPr>
        <p:spPr>
          <a:xfrm rot="10800000" flipH="1">
            <a:off x="6918325" y="4981575"/>
            <a:ext cx="280988" cy="1609725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91" name="Рисунок 7">
            <a:extLst>
              <a:ext uri="{FF2B5EF4-FFF2-40B4-BE49-F238E27FC236}">
                <a16:creationId xmlns:a16="http://schemas.microsoft.com/office/drawing/2014/main" id="{01BB52C5-191E-45AD-9EB3-E6EC85BB6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0" y="-77788"/>
            <a:ext cx="1063625" cy="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D81080A-2511-4ACD-B462-223A7AFBF719}"/>
              </a:ext>
            </a:extLst>
          </p:cNvPr>
          <p:cNvSpPr/>
          <p:nvPr/>
        </p:nvSpPr>
        <p:spPr>
          <a:xfrm>
            <a:off x="4545013" y="849313"/>
            <a:ext cx="2224087" cy="920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       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 форме ЕГЭ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CF711AE-1F07-447B-B66B-34BF3A69F72B}"/>
              </a:ext>
            </a:extLst>
          </p:cNvPr>
          <p:cNvSpPr/>
          <p:nvPr/>
        </p:nvSpPr>
        <p:spPr>
          <a:xfrm>
            <a:off x="4519613" y="2030413"/>
            <a:ext cx="2249487" cy="1176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на базе профессионального образования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CE38FB8-5493-4827-BA14-2C31D145C371}"/>
              </a:ext>
            </a:extLst>
          </p:cNvPr>
          <p:cNvSpPr/>
          <p:nvPr/>
        </p:nvSpPr>
        <p:spPr>
          <a:xfrm>
            <a:off x="4506913" y="3784600"/>
            <a:ext cx="2262187" cy="9191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       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 форме ЕГЭ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A7583C9-4C26-40D9-8793-CD7C50C18AA8}"/>
              </a:ext>
            </a:extLst>
          </p:cNvPr>
          <p:cNvSpPr/>
          <p:nvPr/>
        </p:nvSpPr>
        <p:spPr>
          <a:xfrm>
            <a:off x="4506913" y="4981575"/>
            <a:ext cx="2262187" cy="1460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Вступительные испытания на базе профессионального образования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BB24980-EE76-44F7-9BAB-EA29A1D63953}"/>
              </a:ext>
            </a:extLst>
          </p:cNvPr>
          <p:cNvSpPr/>
          <p:nvPr/>
        </p:nvSpPr>
        <p:spPr>
          <a:xfrm>
            <a:off x="7199313" y="6015038"/>
            <a:ext cx="2463800" cy="576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современной физики- 36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CB71884-95F2-47D2-AD0E-35021B2AD1B8}"/>
              </a:ext>
            </a:extLst>
          </p:cNvPr>
          <p:cNvSpPr/>
          <p:nvPr/>
        </p:nvSpPr>
        <p:spPr>
          <a:xfrm>
            <a:off x="7199313" y="5405438"/>
            <a:ext cx="2463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и начало анализа - 27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0A850FE-E7DA-486F-A0FE-1E5333ECA51F}"/>
              </a:ext>
            </a:extLst>
          </p:cNvPr>
          <p:cNvSpPr/>
          <p:nvPr/>
        </p:nvSpPr>
        <p:spPr>
          <a:xfrm>
            <a:off x="7199313" y="4981575"/>
            <a:ext cx="2463800" cy="4238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язык - 36</a:t>
            </a:r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8E09BF2C-9D46-4D86-B5B7-7C885CE3498A}"/>
              </a:ext>
            </a:extLst>
          </p:cNvPr>
          <p:cNvSpPr/>
          <p:nvPr/>
        </p:nvSpPr>
        <p:spPr>
          <a:xfrm rot="10800000" flipH="1">
            <a:off x="6918325" y="2133600"/>
            <a:ext cx="280988" cy="1408113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4FE3168-017E-48FD-B16C-640B1A62C654}"/>
              </a:ext>
            </a:extLst>
          </p:cNvPr>
          <p:cNvSpPr/>
          <p:nvPr/>
        </p:nvSpPr>
        <p:spPr>
          <a:xfrm>
            <a:off x="7199313" y="2894013"/>
            <a:ext cx="2463800" cy="647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общественных наук - 42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09BBE85-E1F1-4733-B7CC-8209F55F36C6}"/>
              </a:ext>
            </a:extLst>
          </p:cNvPr>
          <p:cNvSpPr/>
          <p:nvPr/>
        </p:nvSpPr>
        <p:spPr>
          <a:xfrm>
            <a:off x="7199313" y="2438400"/>
            <a:ext cx="2463800" cy="5127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и начало анализа - 27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AF187E5-E999-40F6-A1CE-5BAEA280EF9E}"/>
              </a:ext>
            </a:extLst>
          </p:cNvPr>
          <p:cNvSpPr/>
          <p:nvPr/>
        </p:nvSpPr>
        <p:spPr>
          <a:xfrm>
            <a:off x="7199313" y="2133600"/>
            <a:ext cx="24638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язык - 36</a:t>
            </a:r>
          </a:p>
        </p:txBody>
      </p:sp>
      <p:sp>
        <p:nvSpPr>
          <p:cNvPr id="54" name="Левая фигурная скобка 53">
            <a:extLst>
              <a:ext uri="{FF2B5EF4-FFF2-40B4-BE49-F238E27FC236}">
                <a16:creationId xmlns:a16="http://schemas.microsoft.com/office/drawing/2014/main" id="{C9E36678-2DC5-4509-8113-E6585A1BAB5C}"/>
              </a:ext>
            </a:extLst>
          </p:cNvPr>
          <p:cNvSpPr/>
          <p:nvPr/>
        </p:nvSpPr>
        <p:spPr>
          <a:xfrm flipH="1">
            <a:off x="9812338" y="849313"/>
            <a:ext cx="346075" cy="5592762"/>
          </a:xfrm>
          <a:prstGeom prst="leftBrace">
            <a:avLst>
              <a:gd name="adj1" fmla="val 8333"/>
              <a:gd name="adj2" fmla="val 537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право 36">
            <a:extLst>
              <a:ext uri="{FF2B5EF4-FFF2-40B4-BE49-F238E27FC236}">
                <a16:creationId xmlns:a16="http://schemas.microsoft.com/office/drawing/2014/main" id="{BA4D0BB1-2957-4E66-840B-E9FC5FCFAA66}"/>
              </a:ext>
            </a:extLst>
          </p:cNvPr>
          <p:cNvSpPr/>
          <p:nvPr/>
        </p:nvSpPr>
        <p:spPr>
          <a:xfrm>
            <a:off x="3938637" y="5292725"/>
            <a:ext cx="441361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трелка вправо 54">
            <a:extLst>
              <a:ext uri="{FF2B5EF4-FFF2-40B4-BE49-F238E27FC236}">
                <a16:creationId xmlns:a16="http://schemas.microsoft.com/office/drawing/2014/main" id="{EF1A7392-CA13-4AD0-BF0E-BB79F2164A73}"/>
              </a:ext>
            </a:extLst>
          </p:cNvPr>
          <p:cNvSpPr/>
          <p:nvPr/>
        </p:nvSpPr>
        <p:spPr>
          <a:xfrm>
            <a:off x="3938638" y="4061954"/>
            <a:ext cx="441361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трелка вправо 55">
            <a:extLst>
              <a:ext uri="{FF2B5EF4-FFF2-40B4-BE49-F238E27FC236}">
                <a16:creationId xmlns:a16="http://schemas.microsoft.com/office/drawing/2014/main" id="{512C7A19-669C-4B77-945F-75C1F6FF8035}"/>
              </a:ext>
            </a:extLst>
          </p:cNvPr>
          <p:cNvSpPr/>
          <p:nvPr/>
        </p:nvSpPr>
        <p:spPr>
          <a:xfrm>
            <a:off x="3938636" y="2280527"/>
            <a:ext cx="441361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 вправо 56">
            <a:extLst>
              <a:ext uri="{FF2B5EF4-FFF2-40B4-BE49-F238E27FC236}">
                <a16:creationId xmlns:a16="http://schemas.microsoft.com/office/drawing/2014/main" id="{600D53D1-A5DF-480B-8370-800E64E7CF1D}"/>
              </a:ext>
            </a:extLst>
          </p:cNvPr>
          <p:cNvSpPr/>
          <p:nvPr/>
        </p:nvSpPr>
        <p:spPr>
          <a:xfrm>
            <a:off x="3938638" y="1309688"/>
            <a:ext cx="441361" cy="2676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E500AE4A-C67A-4AE0-B648-898C73B8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22238"/>
            <a:ext cx="10768012" cy="409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Нижний колонтитул 4">
            <a:extLst>
              <a:ext uri="{FF2B5EF4-FFF2-40B4-BE49-F238E27FC236}">
                <a16:creationId xmlns:a16="http://schemas.microsoft.com/office/drawing/2014/main" id="{795C3C66-C834-4407-8813-9CF96FC0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51113" y="6450013"/>
            <a:ext cx="528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  <a:r>
              <a:rPr lang="en-US" altLang="ru-RU" sz="1200"/>
              <a:t>.</a:t>
            </a:r>
            <a:endParaRPr lang="ru-RU" altLang="ru-RU" sz="1200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301A485-76AC-48F1-B430-E20591D7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7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1B7C542-E858-4253-AD83-F914B95B8C05}"/>
              </a:ext>
            </a:extLst>
          </p:cNvPr>
          <p:cNvSpPr/>
          <p:nvPr/>
        </p:nvSpPr>
        <p:spPr>
          <a:xfrm>
            <a:off x="0" y="30163"/>
            <a:ext cx="12192000" cy="1133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по физической подготовке   </a:t>
            </a:r>
          </a:p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Минимальное количество баллов, подтверждающее успешную сдачу упражнений, предусмотренных </a:t>
            </a:r>
          </a:p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дополнительным вступительным испытанием по физической подготовке</a:t>
            </a: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4363D43-FB1F-4A3D-8A59-08666E0B9E8A}"/>
              </a:ext>
            </a:extLst>
          </p:cNvPr>
          <p:cNvSpPr/>
          <p:nvPr/>
        </p:nvSpPr>
        <p:spPr>
          <a:xfrm>
            <a:off x="9088438" y="2422525"/>
            <a:ext cx="2482850" cy="949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Бег (кросс) 3000 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(мин.): 12,45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Баллы: 10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CC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792F511-7CB1-4FCF-8AB2-C88A71106E31}"/>
              </a:ext>
            </a:extLst>
          </p:cNvPr>
          <p:cNvSpPr/>
          <p:nvPr/>
        </p:nvSpPr>
        <p:spPr>
          <a:xfrm>
            <a:off x="5349875" y="2327275"/>
            <a:ext cx="3384550" cy="113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Подтягивание на перекладине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раз: 8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Баллы: 10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279CE5-03C7-4803-ADE0-B96A455EFE0A}"/>
              </a:ext>
            </a:extLst>
          </p:cNvPr>
          <p:cNvSpPr/>
          <p:nvPr/>
        </p:nvSpPr>
        <p:spPr>
          <a:xfrm>
            <a:off x="5335588" y="4243388"/>
            <a:ext cx="3384550" cy="1516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/>
          </a:p>
          <a:p>
            <a:pPr algn="ctr" eaLnBrk="1" hangingPunct="1">
              <a:defRPr/>
            </a:pPr>
            <a:endParaRPr lang="ru-RU" b="1" dirty="0"/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Комплексное силовое упражнение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(количество повторений)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раз: 24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Баллы: 10</a:t>
            </a:r>
          </a:p>
          <a:p>
            <a:pPr algn="ctr">
              <a:defRPr/>
            </a:pPr>
            <a:endParaRPr lang="ru-RU" b="1" dirty="0">
              <a:solidFill>
                <a:srgbClr val="CC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2">
            <a:extLst>
              <a:ext uri="{FF2B5EF4-FFF2-40B4-BE49-F238E27FC236}">
                <a16:creationId xmlns:a16="http://schemas.microsoft.com/office/drawing/2014/main" id="{E1133026-D303-4E46-BAE3-0A7BF2960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508125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для юношей</a:t>
            </a:r>
          </a:p>
        </p:txBody>
      </p:sp>
      <p:sp>
        <p:nvSpPr>
          <p:cNvPr id="8202" name="TextBox 5">
            <a:extLst>
              <a:ext uri="{FF2B5EF4-FFF2-40B4-BE49-F238E27FC236}">
                <a16:creationId xmlns:a16="http://schemas.microsoft.com/office/drawing/2014/main" id="{A4762440-8CB9-41A8-A30C-EF20D4E1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3652838"/>
            <a:ext cx="264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девушек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661C9B1-8CAD-4EE9-A92E-7B21076FE14C}"/>
              </a:ext>
            </a:extLst>
          </p:cNvPr>
          <p:cNvSpPr/>
          <p:nvPr/>
        </p:nvSpPr>
        <p:spPr>
          <a:xfrm>
            <a:off x="2646363" y="4443413"/>
            <a:ext cx="2482850" cy="11160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Бег 100 м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(сек.): 17,5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Баллы: 10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CC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7C47573-E0AC-4B6D-B485-D6159AC5F271}"/>
              </a:ext>
            </a:extLst>
          </p:cNvPr>
          <p:cNvSpPr/>
          <p:nvPr/>
        </p:nvSpPr>
        <p:spPr>
          <a:xfrm>
            <a:off x="9158288" y="4443413"/>
            <a:ext cx="2482850" cy="11160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Бег (кросс) 1000 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(мин.): 5,00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Баллы: 10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CC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5" name="Рисунок 7">
            <a:extLst>
              <a:ext uri="{FF2B5EF4-FFF2-40B4-BE49-F238E27FC236}">
                <a16:creationId xmlns:a16="http://schemas.microsoft.com/office/drawing/2014/main" id="{EA911F97-B6B4-41BB-9577-E440C28D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8" y="-58738"/>
            <a:ext cx="1163637" cy="10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377002-BA26-4559-9A4B-D48BFEA874A5}"/>
              </a:ext>
            </a:extLst>
          </p:cNvPr>
          <p:cNvSpPr/>
          <p:nvPr/>
        </p:nvSpPr>
        <p:spPr>
          <a:xfrm>
            <a:off x="2633663" y="2422525"/>
            <a:ext cx="2506662" cy="949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Бег 100 м</a:t>
            </a:r>
            <a:endParaRPr lang="ru-RU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(сек.): 14,8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Баллы: 10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207" name="TextBox 1">
            <a:extLst>
              <a:ext uri="{FF2B5EF4-FFF2-40B4-BE49-F238E27FC236}">
                <a16:creationId xmlns:a16="http://schemas.microsoft.com/office/drawing/2014/main" id="{88B9BFC1-8DAE-4DD9-8D04-C6D6C78A8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5753100"/>
            <a:ext cx="12311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одному из нормативов, кандидат не набирает минимальное количество баллов он автоматически выбывает из конкурса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0F41F03A-0966-44ED-8F6C-BDBA9BF1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-96838"/>
            <a:ext cx="8716963" cy="86995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 </a:t>
            </a:r>
            <a:endParaRPr lang="ru-RU" altLang="ru-RU" sz="3200" b="1" i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3555A0E-BECE-4950-AB3A-1BF69ABDE3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225" y="1620838"/>
          <a:ext cx="11260138" cy="509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4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91456" marR="91456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56" marR="91456" marT="45674" marB="456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91456" marR="91456" marT="45674" marB="456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наличие статуса чемпиона, призера Олимпийских игр, чемпиона мира, чемпиона Европы, лица, занявшего первое место на первенстве мира, первенстве Европы по видам спорта, включенным и не включенным в программы Олимпийских игр;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56" marR="91456" marT="45674" marB="456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победитель или призёр всероссийской олимпиады школьников (всероссийский этап)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56" marR="91456" marT="45674" marB="456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 спорта России (удостоверение, приказ Министерства спорта)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6" marR="91456" marT="45674" marB="456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наличие документов об образовании с отличием (аттестата о среднем общем образовании с отличием, диплома о среднем профессиональном образовании с отличием);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6" marR="91456" marT="45674" marB="456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кандидат в мастера спорта по пожарно-спасательному спорту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6" marR="91456" marT="45674" marB="4567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5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знака отличия Всероссийского физкультурно-спортивного комплекса «Готов к труду и обороне» (ГТО) и удостоверения к нему, за выполнение нормативов Комплекса ГТО, установленных для возрастной группы населения Российской Федерации, к которой поступающий относится (относился) в текущем году и (или) в предшествующем году; 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наличие бронзового знака ГТО,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наличие серебряного знака ГТО,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наличие золотого знака ГТО.</a:t>
                      </a:r>
                    </a:p>
                  </a:txBody>
                  <a:tcPr marL="91456" marR="91456" marT="45674" marB="4567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6" marR="91456" marT="45674" marB="456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53" name="Номер слайда 3">
            <a:extLst>
              <a:ext uri="{FF2B5EF4-FFF2-40B4-BE49-F238E27FC236}">
                <a16:creationId xmlns:a16="http://schemas.microsoft.com/office/drawing/2014/main" id="{3F6D8BCA-A0A4-447A-BEFB-BD43AE00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11</a:t>
            </a:r>
          </a:p>
        </p:txBody>
      </p:sp>
      <p:pic>
        <p:nvPicPr>
          <p:cNvPr id="9254" name="Рисунок 7">
            <a:extLst>
              <a:ext uri="{FF2B5EF4-FFF2-40B4-BE49-F238E27FC236}">
                <a16:creationId xmlns:a16="http://schemas.microsoft.com/office/drawing/2014/main" id="{E5AFC617-3222-4D9E-AE2E-47438E459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-47625"/>
            <a:ext cx="1016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5" name="TextBox 2">
            <a:extLst>
              <a:ext uri="{FF2B5EF4-FFF2-40B4-BE49-F238E27FC236}">
                <a16:creationId xmlns:a16="http://schemas.microsoft.com/office/drawing/2014/main" id="{C286F2E4-1F2E-45C6-9618-34B98A6E1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617538"/>
            <a:ext cx="1060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баллов, начисленных поступающему за индивидуальные достижения, не может быть более 10 баллов.  Баллы, начисленные за индивидуальные достижения, включаются в сумму конкурсных баллов. 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F0FAA21-A087-4DDA-B8D1-EF1AA95D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-96838"/>
            <a:ext cx="8778875" cy="735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 </a:t>
            </a:r>
            <a:endParaRPr lang="ru-RU" altLang="ru-RU" sz="3200" b="1" i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C308B73-EC28-47C6-9AE8-C5BED07424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5600" y="1404938"/>
          <a:ext cx="11187113" cy="497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63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91450" marR="91450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50" marR="91450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91450" marR="91450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волонтерской деятельности в период не ранее чем за 4 года и не позднее, чем за 3 календарных месяца до дня завершения приема документов и вступительных испытаний, при предъявлении выписки из единой информационной системы в сфере развития добровольчества,  а также печатных личных книжек волонтера с внесенными в них записями с указанием продолжительности осуществления волонтерской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 и заверенная организатором, руководителем и печатью справки организаторов,  начисляет</a:t>
                      </a: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983"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за участие в волонтерской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1 года при условии осуществления   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деятельности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продолжительностью в год не менее 100 часов,</a:t>
                      </a:r>
                    </a:p>
                  </a:txBody>
                  <a:tcPr marL="91450" marR="91450" marT="45707" marB="45707"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0" marR="91450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25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участие в волонтерской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2 лет при условии осуществления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деятельности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продолжительностью в год не менее 100 часов,</a:t>
                      </a:r>
                    </a:p>
                  </a:txBody>
                  <a:tcPr marL="91450" marR="91450" marT="45707" marB="45707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0" marR="91450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3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участие в волонтерской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3 лет и более при условии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осуществления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продолжительностью в год не менее 100 часов.</a:t>
                      </a:r>
                    </a:p>
                  </a:txBody>
                  <a:tcPr marL="91450" marR="91450" marT="45707" marB="45707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0" marR="91450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6" name="Нижний колонтитул 4">
            <a:extLst>
              <a:ext uri="{FF2B5EF4-FFF2-40B4-BE49-F238E27FC236}">
                <a16:creationId xmlns:a16="http://schemas.microsoft.com/office/drawing/2014/main" id="{C873253C-1EC6-4D66-91F3-A949C78C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51113" y="6496050"/>
            <a:ext cx="5283200" cy="31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© САНКТ-ПЕТЕРБУРГСКИЙ УНИВЕРСИТЕТ ГПС МЧС РОССИИ</a:t>
            </a:r>
            <a:r>
              <a:rPr lang="en-US" altLang="ru-RU" sz="1200"/>
              <a:t>,</a:t>
            </a:r>
            <a:r>
              <a:rPr lang="ru-RU" altLang="ru-RU" sz="1200"/>
              <a:t> </a:t>
            </a:r>
            <a:r>
              <a:rPr lang="en-US" altLang="ru-RU" sz="1200"/>
              <a:t>IGPS.RU, 20</a:t>
            </a:r>
            <a:r>
              <a:rPr lang="ru-RU" altLang="ru-RU" sz="1200"/>
              <a:t>21</a:t>
            </a:r>
          </a:p>
        </p:txBody>
      </p:sp>
      <p:sp>
        <p:nvSpPr>
          <p:cNvPr id="10267" name="Номер слайда 3">
            <a:extLst>
              <a:ext uri="{FF2B5EF4-FFF2-40B4-BE49-F238E27FC236}">
                <a16:creationId xmlns:a16="http://schemas.microsoft.com/office/drawing/2014/main" id="{2A68C5F3-D806-493F-9D22-A5D54AB6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325" y="64500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/>
              <a:t>12</a:t>
            </a:r>
          </a:p>
        </p:txBody>
      </p:sp>
      <p:pic>
        <p:nvPicPr>
          <p:cNvPr id="10268" name="Рисунок 7">
            <a:extLst>
              <a:ext uri="{FF2B5EF4-FFF2-40B4-BE49-F238E27FC236}">
                <a16:creationId xmlns:a16="http://schemas.microsoft.com/office/drawing/2014/main" id="{879DBCF9-B6B2-4A87-8DC6-A46330677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8" y="-96838"/>
            <a:ext cx="1341437" cy="12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Box 2">
            <a:extLst>
              <a:ext uri="{FF2B5EF4-FFF2-40B4-BE49-F238E27FC236}">
                <a16:creationId xmlns:a16="http://schemas.microsoft.com/office/drawing/2014/main" id="{6FB67BA6-8DD1-46D2-9C0D-07D3B4B0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40493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0" name="TextBox 2">
            <a:extLst>
              <a:ext uri="{FF2B5EF4-FFF2-40B4-BE49-F238E27FC236}">
                <a16:creationId xmlns:a16="http://schemas.microsoft.com/office/drawing/2014/main" id="{4AFE1352-1242-4DE4-930C-F2E76D5C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4988"/>
            <a:ext cx="1064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баллов, начисленных поступающему за индивидуальные достижения, не может быть более 10 баллов. </a:t>
            </a:r>
          </a:p>
        </p:txBody>
      </p:sp>
      <p:pic>
        <p:nvPicPr>
          <p:cNvPr id="10271" name="Picture 2" descr="C:\Users\User\Desktop\галочка.jpg">
            <a:extLst>
              <a:ext uri="{FF2B5EF4-FFF2-40B4-BE49-F238E27FC236}">
                <a16:creationId xmlns:a16="http://schemas.microsoft.com/office/drawing/2014/main" id="{29D5621F-E745-4060-B1A7-C0E27D7F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935413"/>
            <a:ext cx="5095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2" descr="C:\Users\User\Desktop\галочка.jpg">
            <a:extLst>
              <a:ext uri="{FF2B5EF4-FFF2-40B4-BE49-F238E27FC236}">
                <a16:creationId xmlns:a16="http://schemas.microsoft.com/office/drawing/2014/main" id="{31716846-F02A-4A61-B910-98B84D0B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560888"/>
            <a:ext cx="5095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2" descr="C:\Users\User\Desktop\галочка.jpg">
            <a:extLst>
              <a:ext uri="{FF2B5EF4-FFF2-40B4-BE49-F238E27FC236}">
                <a16:creationId xmlns:a16="http://schemas.microsoft.com/office/drawing/2014/main" id="{8469DBFC-492F-48E1-881D-3902CA28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265738"/>
            <a:ext cx="5095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16015</TotalTime>
  <Words>2448</Words>
  <Application>Microsoft Office PowerPoint</Application>
  <PresentationFormat>Широкоэкранный</PresentationFormat>
  <Paragraphs>294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</vt:lpstr>
      <vt:lpstr>Содержание:</vt:lpstr>
      <vt:lpstr>Особенности приема на обучение в качестве курсантов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достижения </vt:lpstr>
      <vt:lpstr>Индивидуальные достижения </vt:lpstr>
      <vt:lpstr>Порядок составления конкурсных списков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Крупкин А.А.</dc:creator>
  <cp:lastModifiedBy>Ксения Каурова</cp:lastModifiedBy>
  <cp:revision>572</cp:revision>
  <cp:lastPrinted>2021-11-24T12:23:19Z</cp:lastPrinted>
  <dcterms:created xsi:type="dcterms:W3CDTF">2016-07-12T07:39:10Z</dcterms:created>
  <dcterms:modified xsi:type="dcterms:W3CDTF">2022-01-10T12:34:14Z</dcterms:modified>
</cp:coreProperties>
</file>